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0"/>
  </p:notesMasterIdLst>
  <p:handoutMasterIdLst>
    <p:handoutMasterId r:id="rId21"/>
  </p:handoutMasterIdLst>
  <p:sldIdLst>
    <p:sldId id="365" r:id="rId2"/>
    <p:sldId id="580" r:id="rId3"/>
    <p:sldId id="570" r:id="rId4"/>
    <p:sldId id="461" r:id="rId5"/>
    <p:sldId id="424" r:id="rId6"/>
    <p:sldId id="426" r:id="rId7"/>
    <p:sldId id="418" r:id="rId8"/>
    <p:sldId id="427" r:id="rId9"/>
    <p:sldId id="428" r:id="rId10"/>
    <p:sldId id="575" r:id="rId11"/>
    <p:sldId id="576" r:id="rId12"/>
    <p:sldId id="577" r:id="rId13"/>
    <p:sldId id="578" r:id="rId14"/>
    <p:sldId id="571" r:id="rId15"/>
    <p:sldId id="573" r:id="rId16"/>
    <p:sldId id="455" r:id="rId17"/>
    <p:sldId id="348" r:id="rId18"/>
    <p:sldId id="810"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4">
          <p15:clr>
            <a:srgbClr val="A4A3A4"/>
          </p15:clr>
        </p15:guide>
        <p15:guide id="2" orient="horz" pos="2219">
          <p15:clr>
            <a:srgbClr val="A4A3A4"/>
          </p15:clr>
        </p15:guide>
        <p15:guide id="3" orient="horz" pos="14">
          <p15:clr>
            <a:srgbClr val="A4A3A4"/>
          </p15:clr>
        </p15:guide>
        <p15:guide id="4" pos="5759">
          <p15:clr>
            <a:srgbClr val="A4A3A4"/>
          </p15:clr>
        </p15:guide>
        <p15:guide id="5" pos="28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FF"/>
    <a:srgbClr val="BA0C2F"/>
    <a:srgbClr val="5358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79" autoAdjust="0"/>
    <p:restoredTop sz="99388" autoAdjust="0"/>
  </p:normalViewPr>
  <p:slideViewPr>
    <p:cSldViewPr snapToGrid="0" snapToObjects="1">
      <p:cViewPr varScale="1">
        <p:scale>
          <a:sx n="115" d="100"/>
          <a:sy n="115" d="100"/>
        </p:scale>
        <p:origin x="328" y="192"/>
      </p:cViewPr>
      <p:guideLst>
        <p:guide orient="horz" pos="4034"/>
        <p:guide orient="horz" pos="2219"/>
        <p:guide orient="horz" pos="14"/>
        <p:guide pos="5759"/>
        <p:guide pos="28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DF2216-3C6C-5242-8DB2-4752D4FEC615}" type="datetimeFigureOut">
              <a:rPr lang="en-US" smtClean="0">
                <a:latin typeface="Arial"/>
              </a:rPr>
              <a:pPr/>
              <a:t>2/13/20</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36E00F2-CC6B-3345-A584-44341337AE23}"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29354263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2CD6293C-6F3F-374D-A003-D3E152FC3744}" type="datetimeFigureOut">
              <a:rPr lang="en-US" smtClean="0"/>
              <a:pPr/>
              <a:t>2/13/20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D389288A-BD78-EC48-81B6-C08E556E1607}" type="slidenum">
              <a:rPr lang="en-US" smtClean="0"/>
              <a:pPr/>
              <a:t>‹#›</a:t>
            </a:fld>
            <a:endParaRPr lang="en-US" dirty="0"/>
          </a:p>
        </p:txBody>
      </p:sp>
    </p:spTree>
    <p:extLst>
      <p:ext uri="{BB962C8B-B14F-4D97-AF65-F5344CB8AC3E}">
        <p14:creationId xmlns:p14="http://schemas.microsoft.com/office/powerpoint/2010/main" val="9267602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 No Image">
    <p:spTree>
      <p:nvGrpSpPr>
        <p:cNvPr id="1" name=""/>
        <p:cNvGrpSpPr/>
        <p:nvPr/>
      </p:nvGrpSpPr>
      <p:grpSpPr>
        <a:xfrm>
          <a:off x="0" y="0"/>
          <a:ext cx="0" cy="0"/>
          <a:chOff x="0" y="0"/>
          <a:chExt cx="0" cy="0"/>
        </a:xfrm>
      </p:grpSpPr>
      <p:pic>
        <p:nvPicPr>
          <p:cNvPr id="6" name="Picture 5"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330" y="2058235"/>
            <a:ext cx="3185337" cy="707853"/>
          </a:xfrm>
          <a:prstGeom prst="rect">
            <a:avLst/>
          </a:prstGeom>
        </p:spPr>
      </p:pic>
      <p:sp>
        <p:nvSpPr>
          <p:cNvPr id="9" name="Text Placeholder 4"/>
          <p:cNvSpPr>
            <a:spLocks noGrp="1"/>
          </p:cNvSpPr>
          <p:nvPr>
            <p:ph type="body" sz="quarter" idx="3" hasCustomPrompt="1"/>
          </p:nvPr>
        </p:nvSpPr>
        <p:spPr>
          <a:xfrm>
            <a:off x="1206213" y="2914151"/>
            <a:ext cx="7524221" cy="430183"/>
          </a:xfrm>
          <a:prstGeom prst="rect">
            <a:avLst/>
          </a:prstGeom>
        </p:spPr>
        <p:txBody>
          <a:bodyPr anchor="t"/>
          <a:lstStyle>
            <a:lvl1pPr marL="0" indent="0">
              <a:buNone/>
              <a:defRPr sz="2800" b="0"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0" name="Text Placeholder 20"/>
          <p:cNvSpPr>
            <a:spLocks noGrp="1"/>
          </p:cNvSpPr>
          <p:nvPr>
            <p:ph type="body" sz="quarter" idx="18" hasCustomPrompt="1"/>
          </p:nvPr>
        </p:nvSpPr>
        <p:spPr>
          <a:xfrm>
            <a:off x="1217330" y="3392822"/>
            <a:ext cx="7498993" cy="1382377"/>
          </a:xfrm>
          <a:prstGeom prst="rect">
            <a:avLst/>
          </a:prstGeom>
        </p:spPr>
        <p:txBody>
          <a:bodyPr>
            <a:noAutofit/>
          </a:bodyPr>
          <a:lstStyle>
            <a:lvl1pPr marL="0" marR="0" indent="0" algn="l" defTabSz="457200" rtl="0" eaLnBrk="1" fontAlgn="auto" latinLnBrk="0" hangingPunct="1">
              <a:lnSpc>
                <a:spcPct val="100000"/>
              </a:lnSpc>
              <a:spcBef>
                <a:spcPct val="20000"/>
              </a:spcBef>
              <a:spcAft>
                <a:spcPts val="0"/>
              </a:spcAft>
              <a:buClrTx/>
              <a:buSzTx/>
              <a:buFontTx/>
              <a:buNone/>
              <a:tabLst/>
              <a:defRPr sz="1600" baseline="0">
                <a:solidFill>
                  <a:srgbClr val="000000"/>
                </a:solidFill>
                <a:latin typeface="Arial"/>
                <a:cs typeface="Arial"/>
              </a:defRPr>
            </a:lvl1pPr>
          </a:lstStyle>
          <a:p>
            <a:pPr lvl="0"/>
            <a:r>
              <a:rPr lang="en-US" dirty="0"/>
              <a:t>Click to Edit Name(s) of Presenter(s), Directorate/Division and Date</a:t>
            </a:r>
          </a:p>
        </p:txBody>
      </p:sp>
    </p:spTree>
    <p:extLst>
      <p:ext uri="{BB962C8B-B14F-4D97-AF65-F5344CB8AC3E}">
        <p14:creationId xmlns:p14="http://schemas.microsoft.com/office/powerpoint/2010/main" val="1560679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15"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D5200ABE-6EE6-2C40-A3D2-1EBEA7A5680C}" type="datetime1">
              <a:rPr lang="en-US" smtClean="0"/>
              <a:t>2/13/20</a:t>
            </a:fld>
            <a:endParaRPr lang="en-US" dirty="0"/>
          </a:p>
        </p:txBody>
      </p:sp>
      <p:sp>
        <p:nvSpPr>
          <p:cNvPr id="16"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21"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14" name="Picture Placeholder 7"/>
          <p:cNvSpPr>
            <a:spLocks noGrp="1"/>
          </p:cNvSpPr>
          <p:nvPr>
            <p:ph type="pic" sz="quarter" idx="13"/>
          </p:nvPr>
        </p:nvSpPr>
        <p:spPr>
          <a:xfrm>
            <a:off x="0" y="1476374"/>
            <a:ext cx="9144000" cy="4816475"/>
          </a:xfrm>
          <a:prstGeom prst="rect">
            <a:avLst/>
          </a:prstGeom>
        </p:spPr>
        <p:txBody>
          <a:bodyPr vert="horz" anchor="ctr"/>
          <a:lstStyle>
            <a:lvl1pPr marL="0" indent="0" algn="ctr">
              <a:buFontTx/>
              <a:buNone/>
              <a:defRPr sz="1600">
                <a:solidFill>
                  <a:srgbClr val="000000"/>
                </a:solidFill>
              </a:defRPr>
            </a:lvl1pPr>
          </a:lstStyle>
          <a:p>
            <a:r>
              <a:rPr lang="en-US"/>
              <a:t>Click icon to add picture</a:t>
            </a:r>
            <a:endParaRPr lang="en-US" dirty="0"/>
          </a:p>
        </p:txBody>
      </p:sp>
    </p:spTree>
    <p:extLst>
      <p:ext uri="{BB962C8B-B14F-4D97-AF65-F5344CB8AC3E}">
        <p14:creationId xmlns:p14="http://schemas.microsoft.com/office/powerpoint/2010/main" val="369355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800" y="279400"/>
            <a:ext cx="7816649" cy="822036"/>
          </a:xfrm>
        </p:spPr>
        <p:txBody>
          <a:bodyPr>
            <a:no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136074"/>
            <a:ext cx="8229600" cy="49900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90600" y="6096000"/>
            <a:ext cx="1447800" cy="298450"/>
          </a:xfrm>
        </p:spPr>
        <p:txBody>
          <a:bodyPr/>
          <a:lstStyle/>
          <a:p>
            <a:fld id="{80A75975-8D5E-614D-88F0-036869156645}" type="datetime1">
              <a:rPr lang="en-US" smtClean="0"/>
              <a:t>2/13/20</a:t>
            </a:fld>
            <a:endParaRPr lang="en-US"/>
          </a:p>
        </p:txBody>
      </p:sp>
      <p:sp>
        <p:nvSpPr>
          <p:cNvPr id="5" name="Footer Placeholder 4"/>
          <p:cNvSpPr>
            <a:spLocks noGrp="1"/>
          </p:cNvSpPr>
          <p:nvPr>
            <p:ph type="ftr" sz="quarter" idx="11"/>
          </p:nvPr>
        </p:nvSpPr>
        <p:spPr>
          <a:xfrm>
            <a:off x="990600" y="6400801"/>
            <a:ext cx="7086600" cy="228600"/>
          </a:xfrm>
        </p:spPr>
        <p:txBody>
          <a:bodyPr/>
          <a:lstStyle/>
          <a:p>
            <a:r>
              <a:rPr lang="en-US"/>
              <a:t>david.r.thompson@jpl.nasa.gov</a:t>
            </a:r>
          </a:p>
        </p:txBody>
      </p:sp>
      <p:sp>
        <p:nvSpPr>
          <p:cNvPr id="6" name="Slide Number Placeholder 5"/>
          <p:cNvSpPr>
            <a:spLocks noGrp="1"/>
          </p:cNvSpPr>
          <p:nvPr>
            <p:ph type="sldNum" sz="quarter" idx="12"/>
          </p:nvPr>
        </p:nvSpPr>
        <p:spPr>
          <a:xfrm>
            <a:off x="8229600" y="6356351"/>
            <a:ext cx="457200" cy="273050"/>
          </a:xfrm>
        </p:spPr>
        <p:txBody>
          <a:bodyPr/>
          <a:lstStyle/>
          <a:p>
            <a:fld id="{EED54302-5677-4C41-BA0C-489A2D856242}" type="slidenum">
              <a:rPr lang="en-US" smtClean="0"/>
              <a:t>‹#›</a:t>
            </a:fld>
            <a:endParaRPr lang="en-US"/>
          </a:p>
        </p:txBody>
      </p:sp>
      <p:pic>
        <p:nvPicPr>
          <p:cNvPr id="7" name="Picture 6" descr="NASA insignia2Colo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6019800"/>
            <a:ext cx="793954" cy="656539"/>
          </a:xfrm>
          <a:prstGeom prst="rect">
            <a:avLst/>
          </a:prstGeom>
        </p:spPr>
      </p:pic>
    </p:spTree>
    <p:extLst>
      <p:ext uri="{BB962C8B-B14F-4D97-AF65-F5344CB8AC3E}">
        <p14:creationId xmlns:p14="http://schemas.microsoft.com/office/powerpoint/2010/main" val="2857103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ext Box">
    <p:spTree>
      <p:nvGrpSpPr>
        <p:cNvPr id="1" name=""/>
        <p:cNvGrpSpPr/>
        <p:nvPr/>
      </p:nvGrpSpPr>
      <p:grpSpPr>
        <a:xfrm>
          <a:off x="0" y="0"/>
          <a:ext cx="0" cy="0"/>
          <a:chOff x="0" y="0"/>
          <a:chExt cx="0" cy="0"/>
        </a:xfrm>
      </p:grpSpPr>
      <p:sp>
        <p:nvSpPr>
          <p:cNvPr id="10"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latin typeface="Helvetica" charset="0"/>
                <a:ea typeface="Helvetica" charset="0"/>
                <a:cs typeface="Helvetica" charset="0"/>
              </a:defRPr>
            </a:lvl1pPr>
          </a:lstStyle>
          <a:p>
            <a:r>
              <a:rPr lang="en-US"/>
              <a:t>Date Goes Here</a:t>
            </a:r>
            <a:endParaRPr lang="en-US" dirty="0"/>
          </a:p>
        </p:txBody>
      </p:sp>
      <p:sp>
        <p:nvSpPr>
          <p:cNvPr id="11"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latin typeface="Helvetica" charset="0"/>
                <a:ea typeface="Helvetica" charset="0"/>
                <a:cs typeface="Helvetica" charset="0"/>
              </a:defRPr>
            </a:lvl1pPr>
          </a:lstStyle>
          <a:p>
            <a:r>
              <a:rPr lang="en-US"/>
              <a:t>Name of presentation or other info goes here</a:t>
            </a:r>
            <a:endParaRPr lang="en-US" dirty="0"/>
          </a:p>
        </p:txBody>
      </p:sp>
      <p:sp>
        <p:nvSpPr>
          <p:cNvPr id="12"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latin typeface="Helvetica" charset="0"/>
                <a:ea typeface="Helvetica" charset="0"/>
                <a:cs typeface="Helvetica" charset="0"/>
              </a:defRPr>
            </a:lvl1pPr>
          </a:lstStyle>
          <a:p>
            <a:fld id="{1BB0B505-5A34-8746-A5A9-793D5E51FFCB}" type="slidenum">
              <a:rPr lang="en-US" smtClean="0"/>
              <a:pPr/>
              <a:t>‹#›</a:t>
            </a:fld>
            <a:endParaRPr lang="en-US" dirty="0"/>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4400" b="1" i="0" cap="none">
                <a:solidFill>
                  <a:srgbClr val="000000"/>
                </a:solidFill>
                <a:latin typeface="Helvetica" charset="0"/>
                <a:ea typeface="Helvetica" charset="0"/>
                <a:cs typeface="Helvetica" charset="0"/>
              </a:defRPr>
            </a:lvl1pPr>
          </a:lstStyle>
          <a:p>
            <a:r>
              <a:rPr lang="en-US" dirty="0"/>
              <a:t>Click to Edit Header</a:t>
            </a:r>
          </a:p>
        </p:txBody>
      </p:sp>
      <p:sp>
        <p:nvSpPr>
          <p:cNvPr id="3" name="Text Placeholder 2"/>
          <p:cNvSpPr>
            <a:spLocks noGrp="1"/>
          </p:cNvSpPr>
          <p:nvPr>
            <p:ph type="body" sz="quarter" idx="17"/>
          </p:nvPr>
        </p:nvSpPr>
        <p:spPr>
          <a:xfrm>
            <a:off x="457200" y="1476963"/>
            <a:ext cx="8248650" cy="4815887"/>
          </a:xfrm>
          <a:prstGeom prst="rect">
            <a:avLst/>
          </a:prstGeom>
        </p:spPr>
        <p:txBody>
          <a:bodyPr vert="horz"/>
          <a:lstStyle>
            <a:lvl1pPr>
              <a:defRPr>
                <a:latin typeface="Helvetica" charset="0"/>
                <a:ea typeface="Helvetica" charset="0"/>
                <a:cs typeface="Helvetica" charset="0"/>
              </a:defRPr>
            </a:lvl1pPr>
            <a:lvl2pPr>
              <a:defRPr>
                <a:latin typeface="Helvetica" charset="0"/>
                <a:ea typeface="Helvetica" charset="0"/>
                <a:cs typeface="Helvetica" charset="0"/>
              </a:defRPr>
            </a:lvl2pPr>
            <a:lvl3pPr>
              <a:defRPr>
                <a:latin typeface="Helvetica" charset="0"/>
                <a:ea typeface="Helvetica" charset="0"/>
                <a:cs typeface="Helvetica" charset="0"/>
              </a:defRPr>
            </a:lvl3pPr>
            <a:lvl4pPr>
              <a:defRPr>
                <a:latin typeface="Helvetica" charset="0"/>
                <a:ea typeface="Helvetica" charset="0"/>
                <a:cs typeface="Helvetica" charset="0"/>
              </a:defRPr>
            </a:lvl4pPr>
            <a:lvl5pPr>
              <a:defRPr>
                <a:latin typeface="Helvetica" charset="0"/>
                <a:ea typeface="Helvetica" charset="0"/>
                <a:cs typeface="Helvetica"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Tribrand_BlackText_RGB_022615.eps"/>
          <p:cNvPicPr>
            <a:picLocks noChangeAspect="1"/>
          </p:cNvPicPr>
          <p:nvPr userDrawn="1"/>
        </p:nvPicPr>
        <p:blipFill rotWithShape="1">
          <a:blip r:embed="rId2">
            <a:extLst>
              <a:ext uri="{28A0092B-C50C-407E-A947-70E740481C1C}">
                <a14:useLocalDpi xmlns:a14="http://schemas.microsoft.com/office/drawing/2010/main" val="0"/>
              </a:ext>
            </a:extLst>
          </a:blip>
          <a:srcRect r="75347"/>
          <a:stretch/>
        </p:blipFill>
        <p:spPr>
          <a:xfrm>
            <a:off x="7901518" y="454025"/>
            <a:ext cx="785282" cy="707853"/>
          </a:xfrm>
          <a:prstGeom prst="rect">
            <a:avLst/>
          </a:prstGeom>
        </p:spPr>
      </p:pic>
    </p:spTree>
    <p:extLst>
      <p:ext uri="{BB962C8B-B14F-4D97-AF65-F5344CB8AC3E}">
        <p14:creationId xmlns:p14="http://schemas.microsoft.com/office/powerpoint/2010/main" val="4078254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 Horizontal Image">
    <p:spTree>
      <p:nvGrpSpPr>
        <p:cNvPr id="1" name=""/>
        <p:cNvGrpSpPr/>
        <p:nvPr/>
      </p:nvGrpSpPr>
      <p:grpSpPr>
        <a:xfrm>
          <a:off x="0" y="0"/>
          <a:ext cx="0" cy="0"/>
          <a:chOff x="0" y="0"/>
          <a:chExt cx="0" cy="0"/>
        </a:xfrm>
      </p:grpSpPr>
      <p:sp>
        <p:nvSpPr>
          <p:cNvPr id="12" name="Picture Placeholder 7"/>
          <p:cNvSpPr>
            <a:spLocks noGrp="1"/>
          </p:cNvSpPr>
          <p:nvPr>
            <p:ph type="pic" sz="quarter" idx="13"/>
          </p:nvPr>
        </p:nvSpPr>
        <p:spPr>
          <a:xfrm>
            <a:off x="0" y="0"/>
            <a:ext cx="9144000" cy="4559905"/>
          </a:xfrm>
          <a:prstGeom prst="rect">
            <a:avLst/>
          </a:prstGeom>
        </p:spPr>
        <p:txBody>
          <a:bodyPr vert="horz" anchor="ctr"/>
          <a:lstStyle>
            <a:lvl1pPr marL="0" indent="0" algn="ctr">
              <a:buFontTx/>
              <a:buNone/>
              <a:defRPr sz="1600">
                <a:solidFill>
                  <a:srgbClr val="000000"/>
                </a:solidFill>
              </a:defRPr>
            </a:lvl1pPr>
          </a:lstStyle>
          <a:p>
            <a:r>
              <a:rPr lang="en-US"/>
              <a:t>Click icon to add picture</a:t>
            </a:r>
            <a:endParaRPr lang="en-US" dirty="0"/>
          </a:p>
        </p:txBody>
      </p:sp>
      <p:sp>
        <p:nvSpPr>
          <p:cNvPr id="13" name="Text Placeholder 4"/>
          <p:cNvSpPr>
            <a:spLocks noGrp="1"/>
          </p:cNvSpPr>
          <p:nvPr>
            <p:ph type="body" sz="quarter" idx="3" hasCustomPrompt="1"/>
          </p:nvPr>
        </p:nvSpPr>
        <p:spPr>
          <a:xfrm>
            <a:off x="1304986" y="4942618"/>
            <a:ext cx="7524221" cy="430183"/>
          </a:xfrm>
          <a:prstGeom prst="rect">
            <a:avLst/>
          </a:prstGeom>
        </p:spPr>
        <p:txBody>
          <a:bodyPr anchor="t"/>
          <a:lstStyle>
            <a:lvl1pPr marL="0" indent="0" algn="r">
              <a:buNone/>
              <a:defRPr sz="2800" b="0"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4" name="Text Placeholder 20"/>
          <p:cNvSpPr>
            <a:spLocks noGrp="1"/>
          </p:cNvSpPr>
          <p:nvPr>
            <p:ph type="body" sz="quarter" idx="18" hasCustomPrompt="1"/>
          </p:nvPr>
        </p:nvSpPr>
        <p:spPr>
          <a:xfrm>
            <a:off x="1316103" y="5421290"/>
            <a:ext cx="7498993" cy="804438"/>
          </a:xfrm>
          <a:prstGeom prst="rect">
            <a:avLst/>
          </a:prstGeom>
        </p:spPr>
        <p:txBody>
          <a:bodyPr>
            <a:noAutofit/>
          </a:bodyPr>
          <a:lstStyle>
            <a:lvl1pPr marL="0" marR="0" indent="0" algn="r" defTabSz="457200" rtl="0" eaLnBrk="1" fontAlgn="auto" latinLnBrk="0" hangingPunct="1">
              <a:lnSpc>
                <a:spcPct val="100000"/>
              </a:lnSpc>
              <a:spcBef>
                <a:spcPct val="20000"/>
              </a:spcBef>
              <a:spcAft>
                <a:spcPts val="0"/>
              </a:spcAft>
              <a:buClrTx/>
              <a:buSzTx/>
              <a:buFontTx/>
              <a:buNone/>
              <a:tabLst/>
              <a:defRPr sz="1600" baseline="0">
                <a:solidFill>
                  <a:srgbClr val="000000"/>
                </a:solidFill>
                <a:latin typeface="Arial"/>
                <a:cs typeface="Arial"/>
              </a:defRPr>
            </a:lvl1pPr>
          </a:lstStyle>
          <a:p>
            <a:pPr lvl="0"/>
            <a:r>
              <a:rPr lang="en-US" dirty="0"/>
              <a:t>Click to Edit Name(s) of Presenter(s), Directorate/Division and Date</a:t>
            </a:r>
          </a:p>
        </p:txBody>
      </p:sp>
      <p:pic>
        <p:nvPicPr>
          <p:cNvPr id="6" name="Picture 5"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1518" y="5810555"/>
            <a:ext cx="3185337" cy="707853"/>
          </a:xfrm>
          <a:prstGeom prst="rect">
            <a:avLst/>
          </a:prstGeom>
        </p:spPr>
      </p:pic>
    </p:spTree>
    <p:extLst>
      <p:ext uri="{BB962C8B-B14F-4D97-AF65-F5344CB8AC3E}">
        <p14:creationId xmlns:p14="http://schemas.microsoft.com/office/powerpoint/2010/main" val="7256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7" name="TextBox 6"/>
          <p:cNvSpPr txBox="1"/>
          <p:nvPr userDrawn="1"/>
        </p:nvSpPr>
        <p:spPr>
          <a:xfrm>
            <a:off x="1" y="3843849"/>
            <a:ext cx="9144000" cy="369332"/>
          </a:xfrm>
          <a:prstGeom prst="rect">
            <a:avLst/>
          </a:prstGeom>
          <a:noFill/>
        </p:spPr>
        <p:txBody>
          <a:bodyPr wrap="square" rtlCol="0">
            <a:spAutoFit/>
          </a:bodyPr>
          <a:lstStyle/>
          <a:p>
            <a:pPr algn="ctr"/>
            <a:r>
              <a:rPr lang="en-US" spc="300" dirty="0">
                <a:solidFill>
                  <a:schemeClr val="bg2"/>
                </a:solidFill>
              </a:rPr>
              <a:t>jpl.nasa.gov</a:t>
            </a:r>
          </a:p>
        </p:txBody>
      </p:sp>
      <p:cxnSp>
        <p:nvCxnSpPr>
          <p:cNvPr id="8" name="Straight Connector 7"/>
          <p:cNvCxnSpPr/>
          <p:nvPr userDrawn="1"/>
        </p:nvCxnSpPr>
        <p:spPr>
          <a:xfrm>
            <a:off x="2564190" y="3654169"/>
            <a:ext cx="4042530"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pic>
        <p:nvPicPr>
          <p:cNvPr id="10" name="Picture 9"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1143" y="2541306"/>
            <a:ext cx="4234462" cy="940992"/>
          </a:xfrm>
          <a:prstGeom prst="rect">
            <a:avLst/>
          </a:prstGeom>
        </p:spPr>
      </p:pic>
    </p:spTree>
    <p:extLst>
      <p:ext uri="{BB962C8B-B14F-4D97-AF65-F5344CB8AC3E}">
        <p14:creationId xmlns:p14="http://schemas.microsoft.com/office/powerpoint/2010/main" val="1022017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Divider">
    <p:spTree>
      <p:nvGrpSpPr>
        <p:cNvPr id="1" name=""/>
        <p:cNvGrpSpPr/>
        <p:nvPr/>
      </p:nvGrpSpPr>
      <p:grpSpPr>
        <a:xfrm>
          <a:off x="0" y="0"/>
          <a:ext cx="0" cy="0"/>
          <a:chOff x="0" y="0"/>
          <a:chExt cx="0" cy="0"/>
        </a:xfrm>
      </p:grpSpPr>
      <p:sp>
        <p:nvSpPr>
          <p:cNvPr id="5" name="Text Placeholder 4"/>
          <p:cNvSpPr>
            <a:spLocks noGrp="1"/>
          </p:cNvSpPr>
          <p:nvPr>
            <p:ph type="body" sz="quarter" idx="3" hasCustomPrompt="1"/>
          </p:nvPr>
        </p:nvSpPr>
        <p:spPr>
          <a:xfrm>
            <a:off x="1" y="2995083"/>
            <a:ext cx="9144000" cy="867834"/>
          </a:xfrm>
          <a:prstGeom prst="rect">
            <a:avLst/>
          </a:prstGeom>
        </p:spPr>
        <p:txBody>
          <a:bodyPr anchor="t"/>
          <a:lstStyle>
            <a:lvl1pPr marL="0" indent="0" algn="ctr">
              <a:buNone/>
              <a:defRPr sz="4800" b="0" i="0" baseline="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Chapter Divider</a:t>
            </a:r>
          </a:p>
        </p:txBody>
      </p:sp>
    </p:spTree>
    <p:extLst>
      <p:ext uri="{BB962C8B-B14F-4D97-AF65-F5344CB8AC3E}">
        <p14:creationId xmlns:p14="http://schemas.microsoft.com/office/powerpoint/2010/main" val="1773567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119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oter">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F65DB41E-7B1E-004D-95F2-5C7252FED580}" type="datetime1">
              <a:rPr lang="en-US" smtClean="0"/>
              <a:t>2/13/20</a:t>
            </a:fld>
            <a:endParaRPr lang="en-US" dirty="0"/>
          </a:p>
        </p:txBody>
      </p:sp>
      <p:sp>
        <p:nvSpPr>
          <p:cNvPr id="14"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5"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Tree>
    <p:extLst>
      <p:ext uri="{BB962C8B-B14F-4D97-AF65-F5344CB8AC3E}">
        <p14:creationId xmlns:p14="http://schemas.microsoft.com/office/powerpoint/2010/main" val="126011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5C34719C-2497-D546-83D1-6EE09713EC74}" type="datetime1">
              <a:rPr lang="en-US" smtClean="0"/>
              <a:t>2/13/20</a:t>
            </a:fld>
            <a:endParaRPr lang="en-US" dirty="0"/>
          </a:p>
        </p:txBody>
      </p:sp>
      <p:sp>
        <p:nvSpPr>
          <p:cNvPr id="14"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5"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3" name="Text Placeholder 13"/>
          <p:cNvSpPr>
            <a:spLocks noGrp="1"/>
          </p:cNvSpPr>
          <p:nvPr>
            <p:ph type="body" sz="quarter" idx="14"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Tree>
    <p:extLst>
      <p:ext uri="{BB962C8B-B14F-4D97-AF65-F5344CB8AC3E}">
        <p14:creationId xmlns:p14="http://schemas.microsoft.com/office/powerpoint/2010/main" val="1609336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ox">
    <p:spTree>
      <p:nvGrpSpPr>
        <p:cNvPr id="1" name=""/>
        <p:cNvGrpSpPr/>
        <p:nvPr/>
      </p:nvGrpSpPr>
      <p:grpSpPr>
        <a:xfrm>
          <a:off x="0" y="0"/>
          <a:ext cx="0" cy="0"/>
          <a:chOff x="0" y="0"/>
          <a:chExt cx="0" cy="0"/>
        </a:xfrm>
      </p:grpSpPr>
      <p:sp>
        <p:nvSpPr>
          <p:cNvPr id="10"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840517FD-CC62-3941-B741-E965A79E54F2}" type="datetime1">
              <a:rPr lang="en-US" smtClean="0"/>
              <a:t>2/13/20</a:t>
            </a:fld>
            <a:endParaRPr lang="en-US" dirty="0"/>
          </a:p>
        </p:txBody>
      </p:sp>
      <p:sp>
        <p:nvSpPr>
          <p:cNvPr id="11"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2"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5" name="Text Placeholder 13"/>
          <p:cNvSpPr>
            <a:spLocks noGrp="1"/>
          </p:cNvSpPr>
          <p:nvPr>
            <p:ph type="body" sz="quarter" idx="16"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7"/>
          </p:nvPr>
        </p:nvSpPr>
        <p:spPr>
          <a:xfrm>
            <a:off x="457200" y="1476963"/>
            <a:ext cx="8248650" cy="4815887"/>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948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Bulleted List">
    <p:spTree>
      <p:nvGrpSpPr>
        <p:cNvPr id="1" name=""/>
        <p:cNvGrpSpPr/>
        <p:nvPr/>
      </p:nvGrpSpPr>
      <p:grpSpPr>
        <a:xfrm>
          <a:off x="0" y="0"/>
          <a:ext cx="0" cy="0"/>
          <a:chOff x="0" y="0"/>
          <a:chExt cx="0" cy="0"/>
        </a:xfrm>
      </p:grpSpPr>
      <p:sp>
        <p:nvSpPr>
          <p:cNvPr id="15"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F2D79F9A-70AC-A64C-915B-D332EDC8089E}" type="datetime1">
              <a:rPr lang="en-US" smtClean="0"/>
              <a:t>2/13/20</a:t>
            </a:fld>
            <a:endParaRPr lang="en-US" dirty="0"/>
          </a:p>
        </p:txBody>
      </p:sp>
      <p:sp>
        <p:nvSpPr>
          <p:cNvPr id="16"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21"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8"/>
          </p:nvPr>
        </p:nvSpPr>
        <p:spPr>
          <a:xfrm>
            <a:off x="4678362" y="1476963"/>
            <a:ext cx="4008438" cy="4815887"/>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20"/>
          </p:nvPr>
        </p:nvSpPr>
        <p:spPr>
          <a:xfrm>
            <a:off x="454025" y="1476375"/>
            <a:ext cx="4023901" cy="481647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643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111323"/>
      </p:ext>
    </p:extLst>
  </p:cSld>
  <p:clrMap bg1="lt1" tx1="dk1" bg2="lt2" tx2="dk2" accent1="accent1" accent2="accent2" accent3="accent3" accent4="accent4" accent5="accent5" accent6="accent6" hlink="hlink" folHlink="folHlink"/>
  <p:sldLayoutIdLst>
    <p:sldLayoutId id="2147483694" r:id="rId1"/>
    <p:sldLayoutId id="2147483699" r:id="rId2"/>
    <p:sldLayoutId id="2147483696" r:id="rId3"/>
    <p:sldLayoutId id="2147483697" r:id="rId4"/>
    <p:sldLayoutId id="2147483655" r:id="rId5"/>
    <p:sldLayoutId id="2147483700" r:id="rId6"/>
    <p:sldLayoutId id="2147483658" r:id="rId7"/>
    <p:sldLayoutId id="2147483649" r:id="rId8"/>
    <p:sldLayoutId id="2147483651" r:id="rId9"/>
    <p:sldLayoutId id="2147483698" r:id="rId10"/>
    <p:sldLayoutId id="2147483703" r:id="rId11"/>
    <p:sldLayoutId id="2147483704" r:id="rId12"/>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emf"/><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7.xml"/><Relationship Id="rId5" Type="http://schemas.openxmlformats.org/officeDocument/2006/relationships/image" Target="../media/image22.tiff"/><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image" Target="../media/image8.wmf"/><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12.xml"/><Relationship Id="rId4" Type="http://schemas.openxmlformats.org/officeDocument/2006/relationships/image" Target="../media/image8.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2010_0210_alt-v1rgb.png"/>
          <p:cNvPicPr>
            <a:picLocks noChangeAspect="1"/>
          </p:cNvPicPr>
          <p:nvPr/>
        </p:nvPicPr>
        <p:blipFill rotWithShape="1">
          <a:blip r:embed="rId2">
            <a:extLst>
              <a:ext uri="{28A0092B-C50C-407E-A947-70E740481C1C}">
                <a14:useLocalDpi xmlns:a14="http://schemas.microsoft.com/office/drawing/2010/main" val="0"/>
              </a:ext>
            </a:extLst>
          </a:blip>
          <a:srcRect t="41030" b="4746"/>
          <a:stretch/>
        </p:blipFill>
        <p:spPr>
          <a:xfrm>
            <a:off x="-12094" y="0"/>
            <a:ext cx="9188970" cy="4559905"/>
          </a:xfrm>
          <a:prstGeom prst="rect">
            <a:avLst/>
          </a:prstGeom>
        </p:spPr>
      </p:pic>
      <p:sp>
        <p:nvSpPr>
          <p:cNvPr id="6" name="Text Placeholder 1"/>
          <p:cNvSpPr txBox="1">
            <a:spLocks/>
          </p:cNvSpPr>
          <p:nvPr/>
        </p:nvSpPr>
        <p:spPr>
          <a:xfrm>
            <a:off x="281519" y="4959047"/>
            <a:ext cx="8544170" cy="1659063"/>
          </a:xfrm>
          <a:prstGeom prst="rect">
            <a:avLst/>
          </a:prstGeom>
        </p:spPr>
        <p:txBody>
          <a:bodyPr lIns="91418" tIns="45709" rIns="91418" bIns="45709" anchor="t"/>
          <a:lstStyle>
            <a:lvl1pPr marL="0" indent="0" algn="l" defTabSz="457092" rtl="0" eaLnBrk="1" latinLnBrk="0" hangingPunct="1">
              <a:spcBef>
                <a:spcPct val="20000"/>
              </a:spcBef>
              <a:buFont typeface="Arial"/>
              <a:buNone/>
              <a:defRPr sz="2800" b="0" kern="1200" baseline="0">
                <a:solidFill>
                  <a:schemeClr val="tx1"/>
                </a:solidFill>
                <a:latin typeface="+mn-lt"/>
                <a:ea typeface="+mn-ea"/>
                <a:cs typeface="+mn-cs"/>
              </a:defRPr>
            </a:lvl1pPr>
            <a:lvl2pPr marL="457092" indent="0" algn="l" defTabSz="457092" rtl="0" eaLnBrk="1" latinLnBrk="0" hangingPunct="1">
              <a:spcBef>
                <a:spcPct val="20000"/>
              </a:spcBef>
              <a:buFont typeface="Arial"/>
              <a:buNone/>
              <a:defRPr sz="2000" b="1" kern="1200">
                <a:solidFill>
                  <a:schemeClr val="tx1"/>
                </a:solidFill>
                <a:latin typeface="+mn-lt"/>
                <a:ea typeface="+mn-ea"/>
                <a:cs typeface="+mn-cs"/>
              </a:defRPr>
            </a:lvl2pPr>
            <a:lvl3pPr marL="914186" indent="0" algn="l" defTabSz="457092" rtl="0" eaLnBrk="1" latinLnBrk="0" hangingPunct="1">
              <a:spcBef>
                <a:spcPct val="20000"/>
              </a:spcBef>
              <a:buFont typeface="Arial"/>
              <a:buNone/>
              <a:defRPr sz="1800" b="1" kern="1200">
                <a:solidFill>
                  <a:schemeClr val="tx1"/>
                </a:solidFill>
                <a:latin typeface="+mn-lt"/>
                <a:ea typeface="+mn-ea"/>
                <a:cs typeface="+mn-cs"/>
              </a:defRPr>
            </a:lvl3pPr>
            <a:lvl4pPr marL="1371279" indent="0" algn="l" defTabSz="457092" rtl="0" eaLnBrk="1" latinLnBrk="0" hangingPunct="1">
              <a:spcBef>
                <a:spcPct val="20000"/>
              </a:spcBef>
              <a:buFont typeface="Arial"/>
              <a:buNone/>
              <a:defRPr sz="1600" b="1" kern="1200">
                <a:solidFill>
                  <a:schemeClr val="tx1"/>
                </a:solidFill>
                <a:latin typeface="+mn-lt"/>
                <a:ea typeface="+mn-ea"/>
                <a:cs typeface="+mn-cs"/>
              </a:defRPr>
            </a:lvl4pPr>
            <a:lvl5pPr marL="1828373" indent="0" algn="l" defTabSz="457092" rtl="0" eaLnBrk="1" latinLnBrk="0" hangingPunct="1">
              <a:spcBef>
                <a:spcPct val="20000"/>
              </a:spcBef>
              <a:buFont typeface="Arial"/>
              <a:buNone/>
              <a:defRPr sz="1600" b="1" kern="1200">
                <a:solidFill>
                  <a:schemeClr val="tx1"/>
                </a:solidFill>
                <a:latin typeface="+mn-lt"/>
                <a:ea typeface="+mn-ea"/>
                <a:cs typeface="+mn-cs"/>
              </a:defRPr>
            </a:lvl5pPr>
            <a:lvl6pPr marL="2285466" indent="0" algn="l" defTabSz="457092" rtl="0" eaLnBrk="1" latinLnBrk="0" hangingPunct="1">
              <a:spcBef>
                <a:spcPct val="20000"/>
              </a:spcBef>
              <a:buFont typeface="Arial"/>
              <a:buNone/>
              <a:defRPr sz="1600" b="1" kern="1200">
                <a:solidFill>
                  <a:schemeClr val="tx1"/>
                </a:solidFill>
                <a:latin typeface="+mn-lt"/>
                <a:ea typeface="+mn-ea"/>
                <a:cs typeface="+mn-cs"/>
              </a:defRPr>
            </a:lvl6pPr>
            <a:lvl7pPr marL="2742558" indent="0" algn="l" defTabSz="457092" rtl="0" eaLnBrk="1" latinLnBrk="0" hangingPunct="1">
              <a:spcBef>
                <a:spcPct val="20000"/>
              </a:spcBef>
              <a:buFont typeface="Arial"/>
              <a:buNone/>
              <a:defRPr sz="1600" b="1" kern="1200">
                <a:solidFill>
                  <a:schemeClr val="tx1"/>
                </a:solidFill>
                <a:latin typeface="+mn-lt"/>
                <a:ea typeface="+mn-ea"/>
                <a:cs typeface="+mn-cs"/>
              </a:defRPr>
            </a:lvl7pPr>
            <a:lvl8pPr marL="3199652" indent="0" algn="l" defTabSz="457092" rtl="0" eaLnBrk="1" latinLnBrk="0" hangingPunct="1">
              <a:spcBef>
                <a:spcPct val="20000"/>
              </a:spcBef>
              <a:buFont typeface="Arial"/>
              <a:buNone/>
              <a:defRPr sz="1600" b="1" kern="1200">
                <a:solidFill>
                  <a:schemeClr val="tx1"/>
                </a:solidFill>
                <a:latin typeface="+mn-lt"/>
                <a:ea typeface="+mn-ea"/>
                <a:cs typeface="+mn-cs"/>
              </a:defRPr>
            </a:lvl8pPr>
            <a:lvl9pPr marL="3656744" indent="0" algn="l" defTabSz="457092" rtl="0" eaLnBrk="1" latinLnBrk="0" hangingPunct="1">
              <a:spcBef>
                <a:spcPct val="20000"/>
              </a:spcBef>
              <a:buFont typeface="Arial"/>
              <a:buNone/>
              <a:defRPr sz="1600" b="1" kern="1200">
                <a:solidFill>
                  <a:schemeClr val="tx1"/>
                </a:solidFill>
                <a:latin typeface="+mn-lt"/>
                <a:ea typeface="+mn-ea"/>
                <a:cs typeface="+mn-cs"/>
              </a:defRPr>
            </a:lvl9pPr>
          </a:lstStyle>
          <a:p>
            <a:pPr algn="r"/>
            <a:r>
              <a:rPr lang="en-US" b="1" dirty="0">
                <a:solidFill>
                  <a:srgbClr val="000000"/>
                </a:solidFill>
              </a:rPr>
              <a:t>8. Radiances</a:t>
            </a:r>
          </a:p>
          <a:p>
            <a:pPr algn="r"/>
            <a:r>
              <a:rPr lang="en-US" sz="1600" dirty="0">
                <a:solidFill>
                  <a:srgbClr val="000000"/>
                </a:solidFill>
              </a:rPr>
              <a:t>Dr. David R. Thompson</a:t>
            </a:r>
          </a:p>
          <a:p>
            <a:pPr algn="r"/>
            <a:r>
              <a:rPr lang="en-US" sz="1600" dirty="0">
                <a:solidFill>
                  <a:srgbClr val="000000"/>
                </a:solidFill>
              </a:rPr>
              <a:t>Jet Propulsion Laboratory, Imaging Spectroscopy Group</a:t>
            </a:r>
          </a:p>
          <a:p>
            <a:pPr algn="r"/>
            <a:r>
              <a:rPr lang="en-US" sz="1600" dirty="0">
                <a:solidFill>
                  <a:srgbClr val="000000"/>
                </a:solidFill>
              </a:rPr>
              <a:t>July 20, 2019</a:t>
            </a:r>
          </a:p>
        </p:txBody>
      </p:sp>
      <p:pic>
        <p:nvPicPr>
          <p:cNvPr id="9" name="Picture 8" descr="Tribrand_BlackText_RGB_022615.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18" y="5810555"/>
            <a:ext cx="3185337" cy="707853"/>
          </a:xfrm>
          <a:prstGeom prst="rect">
            <a:avLst/>
          </a:prstGeom>
        </p:spPr>
      </p:pic>
    </p:spTree>
    <p:extLst>
      <p:ext uri="{BB962C8B-B14F-4D97-AF65-F5344CB8AC3E}">
        <p14:creationId xmlns:p14="http://schemas.microsoft.com/office/powerpoint/2010/main" val="1131629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10</a:t>
            </a:fld>
            <a:endParaRPr lang="en-US" dirty="0"/>
          </a:p>
        </p:txBody>
      </p:sp>
      <p:sp>
        <p:nvSpPr>
          <p:cNvPr id="5" name="Title 4"/>
          <p:cNvSpPr>
            <a:spLocks noGrp="1"/>
          </p:cNvSpPr>
          <p:nvPr>
            <p:ph type="ctrTitle"/>
          </p:nvPr>
        </p:nvSpPr>
        <p:spPr>
          <a:xfrm>
            <a:off x="454026" y="454025"/>
            <a:ext cx="4396754" cy="436031"/>
          </a:xfrm>
        </p:spPr>
        <p:txBody>
          <a:bodyPr/>
          <a:lstStyle/>
          <a:p>
            <a:r>
              <a:rPr lang="en-US" sz="3600" dirty="0">
                <a:latin typeface="+mn-lt"/>
              </a:rPr>
              <a:t>Components of gain</a:t>
            </a:r>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34695" t="-6385" r="-1" b="1"/>
          <a:stretch/>
        </p:blipFill>
        <p:spPr>
          <a:xfrm>
            <a:off x="1109723" y="5428692"/>
            <a:ext cx="2298962" cy="537313"/>
          </a:xfrm>
          <a:prstGeom prst="rect">
            <a:avLst/>
          </a:prstGeom>
        </p:spPr>
      </p:pic>
      <p:grpSp>
        <p:nvGrpSpPr>
          <p:cNvPr id="7" name="Group 6">
            <a:extLst>
              <a:ext uri="{FF2B5EF4-FFF2-40B4-BE49-F238E27FC236}">
                <a16:creationId xmlns:a16="http://schemas.microsoft.com/office/drawing/2014/main" id="{0872B008-746D-154C-AA99-311F4F78C307}"/>
              </a:ext>
            </a:extLst>
          </p:cNvPr>
          <p:cNvGrpSpPr/>
          <p:nvPr/>
        </p:nvGrpSpPr>
        <p:grpSpPr>
          <a:xfrm>
            <a:off x="4572000" y="654406"/>
            <a:ext cx="3694181" cy="5797092"/>
            <a:chOff x="3419054" y="-1306372"/>
            <a:chExt cx="4855809" cy="7619978"/>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6287" t="34483" r="30306" b="34483"/>
            <a:stretch/>
          </p:blipFill>
          <p:spPr>
            <a:xfrm>
              <a:off x="4124623" y="-456148"/>
              <a:ext cx="3258193" cy="301462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9925" t="29425" r="9184" b="28736"/>
            <a:stretch/>
          </p:blipFill>
          <p:spPr>
            <a:xfrm>
              <a:off x="4124623" y="3704255"/>
              <a:ext cx="3898358" cy="2609351"/>
            </a:xfrm>
            <a:prstGeom prst="rect">
              <a:avLst/>
            </a:prstGeom>
          </p:spPr>
        </p:pic>
        <p:sp>
          <p:nvSpPr>
            <p:cNvPr id="16" name="TextBox 15"/>
            <p:cNvSpPr txBox="1"/>
            <p:nvPr/>
          </p:nvSpPr>
          <p:spPr>
            <a:xfrm>
              <a:off x="4128061" y="-1306372"/>
              <a:ext cx="3445306" cy="849569"/>
            </a:xfrm>
            <a:prstGeom prst="rect">
              <a:avLst/>
            </a:prstGeom>
            <a:noFill/>
          </p:spPr>
          <p:txBody>
            <a:bodyPr wrap="square" rtlCol="0">
              <a:spAutoFit/>
            </a:bodyPr>
            <a:lstStyle/>
            <a:p>
              <a:pPr algn="ctr"/>
              <a:r>
                <a:rPr lang="en-US" dirty="0"/>
                <a:t>Estimate RCCs using a NIST-calibrated source</a:t>
              </a:r>
            </a:p>
          </p:txBody>
        </p:sp>
        <p:sp>
          <p:nvSpPr>
            <p:cNvPr id="19" name="TextBox 18"/>
            <p:cNvSpPr txBox="1"/>
            <p:nvPr/>
          </p:nvSpPr>
          <p:spPr>
            <a:xfrm>
              <a:off x="3419054" y="2757722"/>
              <a:ext cx="4855809" cy="849569"/>
            </a:xfrm>
            <a:prstGeom prst="rect">
              <a:avLst/>
            </a:prstGeom>
            <a:noFill/>
          </p:spPr>
          <p:txBody>
            <a:bodyPr wrap="square" rtlCol="0">
              <a:spAutoFit/>
            </a:bodyPr>
            <a:lstStyle/>
            <a:p>
              <a:pPr algn="r"/>
              <a:r>
                <a:rPr lang="en-US" dirty="0"/>
                <a:t>Estimate flat field from a uniform sphere passed across the FOV</a:t>
              </a:r>
            </a:p>
          </p:txBody>
        </p:sp>
      </p:grpSp>
      <p:sp>
        <p:nvSpPr>
          <p:cNvPr id="12" name="TextBox 11">
            <a:extLst>
              <a:ext uri="{FF2B5EF4-FFF2-40B4-BE49-F238E27FC236}">
                <a16:creationId xmlns:a16="http://schemas.microsoft.com/office/drawing/2014/main" id="{2523EAA0-2255-0F4E-87DD-D97C417FC0F8}"/>
              </a:ext>
            </a:extLst>
          </p:cNvPr>
          <p:cNvSpPr txBox="1"/>
          <p:nvPr/>
        </p:nvSpPr>
        <p:spPr>
          <a:xfrm>
            <a:off x="499502" y="1796344"/>
            <a:ext cx="4351278" cy="3416320"/>
          </a:xfrm>
          <a:prstGeom prst="rect">
            <a:avLst/>
          </a:prstGeom>
          <a:noFill/>
        </p:spPr>
        <p:txBody>
          <a:bodyPr wrap="square" rtlCol="0">
            <a:spAutoFit/>
          </a:bodyPr>
          <a:lstStyle/>
          <a:p>
            <a:r>
              <a:rPr lang="en-US" dirty="0"/>
              <a:t>Gain is typically separated into two components.  A flat field represents the relative response of all elements on the focal plane array.  It serves to make their response uniform.  Values are typically close to unity.</a:t>
            </a:r>
          </a:p>
          <a:p>
            <a:endParaRPr lang="en-US" dirty="0"/>
          </a:p>
          <a:p>
            <a:r>
              <a:rPr lang="en-US" dirty="0"/>
              <a:t>After this spatial normalization, Radiometric Coefficients (RCCs) map the normalized, offset-subtracted instrument Digital Numbers (DN) to physical radiance units.  </a:t>
            </a:r>
          </a:p>
        </p:txBody>
      </p:sp>
    </p:spTree>
    <p:extLst>
      <p:ext uri="{BB962C8B-B14F-4D97-AF65-F5344CB8AC3E}">
        <p14:creationId xmlns:p14="http://schemas.microsoft.com/office/powerpoint/2010/main" val="3604601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6287" t="34483" r="30306" b="34483"/>
          <a:stretch/>
        </p:blipFill>
        <p:spPr>
          <a:xfrm>
            <a:off x="4107308" y="2161102"/>
            <a:ext cx="4472875" cy="3950891"/>
          </a:xfrm>
          <a:prstGeom prst="rect">
            <a:avLst/>
          </a:prstGeom>
        </p:spPr>
      </p:pic>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11</a:t>
            </a:fld>
            <a:endParaRPr lang="en-US" dirty="0"/>
          </a:p>
        </p:txBody>
      </p:sp>
      <p:sp>
        <p:nvSpPr>
          <p:cNvPr id="5" name="Title 4"/>
          <p:cNvSpPr>
            <a:spLocks noGrp="1"/>
          </p:cNvSpPr>
          <p:nvPr>
            <p:ph type="ctrTitle"/>
          </p:nvPr>
        </p:nvSpPr>
        <p:spPr>
          <a:xfrm>
            <a:off x="454026" y="454025"/>
            <a:ext cx="8411194" cy="436031"/>
          </a:xfrm>
        </p:spPr>
        <p:txBody>
          <a:bodyPr/>
          <a:lstStyle/>
          <a:p>
            <a:r>
              <a:rPr lang="en-US" sz="3600" dirty="0"/>
              <a:t>Estimate RCCs using a NIST-calibrated source</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34695" t="-6385" r="37555" b="1"/>
          <a:stretch/>
        </p:blipFill>
        <p:spPr>
          <a:xfrm>
            <a:off x="4987881" y="2786435"/>
            <a:ext cx="1784333" cy="981443"/>
          </a:xfrm>
          <a:prstGeom prst="rect">
            <a:avLst/>
          </a:prstGeom>
        </p:spPr>
      </p:pic>
      <p:pic>
        <p:nvPicPr>
          <p:cNvPr id="9" name="Picture 8">
            <a:extLst>
              <a:ext uri="{FF2B5EF4-FFF2-40B4-BE49-F238E27FC236}">
                <a16:creationId xmlns:a16="http://schemas.microsoft.com/office/drawing/2014/main" id="{11996BA7-974D-CA43-AA50-464265BCBBF6}"/>
              </a:ext>
            </a:extLst>
          </p:cNvPr>
          <p:cNvPicPr>
            <a:picLocks noChangeAspect="1"/>
          </p:cNvPicPr>
          <p:nvPr/>
        </p:nvPicPr>
        <p:blipFill>
          <a:blip r:embed="rId4"/>
          <a:stretch>
            <a:fillRect/>
          </a:stretch>
        </p:blipFill>
        <p:spPr>
          <a:xfrm>
            <a:off x="785183" y="2264985"/>
            <a:ext cx="3028312" cy="3950891"/>
          </a:xfrm>
          <a:prstGeom prst="rect">
            <a:avLst/>
          </a:prstGeom>
        </p:spPr>
      </p:pic>
      <p:sp>
        <p:nvSpPr>
          <p:cNvPr id="13" name="TextBox 12">
            <a:extLst>
              <a:ext uri="{FF2B5EF4-FFF2-40B4-BE49-F238E27FC236}">
                <a16:creationId xmlns:a16="http://schemas.microsoft.com/office/drawing/2014/main" id="{27A93281-273F-2141-9EC4-65B03E9C84D3}"/>
              </a:ext>
            </a:extLst>
          </p:cNvPr>
          <p:cNvSpPr txBox="1"/>
          <p:nvPr/>
        </p:nvSpPr>
        <p:spPr>
          <a:xfrm>
            <a:off x="2299339" y="6038186"/>
            <a:ext cx="4172701" cy="276999"/>
          </a:xfrm>
          <a:prstGeom prst="rect">
            <a:avLst/>
          </a:prstGeom>
          <a:noFill/>
        </p:spPr>
        <p:txBody>
          <a:bodyPr wrap="square" rtlCol="0">
            <a:spAutoFit/>
          </a:bodyPr>
          <a:lstStyle/>
          <a:p>
            <a:pPr algn="ctr"/>
            <a:r>
              <a:rPr lang="en-US" sz="1200" dirty="0"/>
              <a:t>Chapman et al., </a:t>
            </a:r>
            <a:r>
              <a:rPr lang="en-US" sz="1200" i="1" dirty="0"/>
              <a:t>Remote Sensing </a:t>
            </a:r>
            <a:r>
              <a:rPr lang="en-US" sz="1200" dirty="0"/>
              <a:t>(2019)</a:t>
            </a:r>
          </a:p>
        </p:txBody>
      </p:sp>
      <p:sp>
        <p:nvSpPr>
          <p:cNvPr id="10" name="TextBox 9">
            <a:extLst>
              <a:ext uri="{FF2B5EF4-FFF2-40B4-BE49-F238E27FC236}">
                <a16:creationId xmlns:a16="http://schemas.microsoft.com/office/drawing/2014/main" id="{A51EB06B-642B-1B4E-855F-FB9BAACC97F6}"/>
              </a:ext>
            </a:extLst>
          </p:cNvPr>
          <p:cNvSpPr txBox="1"/>
          <p:nvPr/>
        </p:nvSpPr>
        <p:spPr>
          <a:xfrm>
            <a:off x="499502" y="1796344"/>
            <a:ext cx="8187298" cy="369332"/>
          </a:xfrm>
          <a:prstGeom prst="rect">
            <a:avLst/>
          </a:prstGeom>
          <a:noFill/>
        </p:spPr>
        <p:txBody>
          <a:bodyPr wrap="square" rtlCol="0">
            <a:spAutoFit/>
          </a:bodyPr>
          <a:lstStyle/>
          <a:p>
            <a:r>
              <a:rPr lang="en-US" dirty="0"/>
              <a:t>A dark laboratory, or special enclosure, prevents external light from entering.</a:t>
            </a:r>
          </a:p>
        </p:txBody>
      </p:sp>
    </p:spTree>
    <p:extLst>
      <p:ext uri="{BB962C8B-B14F-4D97-AF65-F5344CB8AC3E}">
        <p14:creationId xmlns:p14="http://schemas.microsoft.com/office/powerpoint/2010/main" val="3862286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12</a:t>
            </a:fld>
            <a:endParaRPr lang="en-US" dirty="0"/>
          </a:p>
        </p:txBody>
      </p:sp>
      <p:sp>
        <p:nvSpPr>
          <p:cNvPr id="5" name="Title 4"/>
          <p:cNvSpPr>
            <a:spLocks noGrp="1"/>
          </p:cNvSpPr>
          <p:nvPr>
            <p:ph type="ctrTitle"/>
          </p:nvPr>
        </p:nvSpPr>
        <p:spPr/>
        <p:txBody>
          <a:bodyPr/>
          <a:lstStyle/>
          <a:p>
            <a:r>
              <a:rPr lang="en-US" sz="3600" dirty="0"/>
              <a:t>Estimate RCCs using a NIST-calibrated source</a:t>
            </a:r>
          </a:p>
        </p:txBody>
      </p:sp>
      <p:pic>
        <p:nvPicPr>
          <p:cNvPr id="8" name="Picture 7">
            <a:extLst>
              <a:ext uri="{FF2B5EF4-FFF2-40B4-BE49-F238E27FC236}">
                <a16:creationId xmlns:a16="http://schemas.microsoft.com/office/drawing/2014/main" id="{71A05855-4D63-3F40-948F-B4F0709CAA0E}"/>
              </a:ext>
            </a:extLst>
          </p:cNvPr>
          <p:cNvPicPr>
            <a:picLocks noChangeAspect="1"/>
          </p:cNvPicPr>
          <p:nvPr/>
        </p:nvPicPr>
        <p:blipFill rotWithShape="1">
          <a:blip r:embed="rId2"/>
          <a:srcRect b="25975"/>
          <a:stretch/>
        </p:blipFill>
        <p:spPr>
          <a:xfrm>
            <a:off x="4808878" y="1327348"/>
            <a:ext cx="3877922" cy="5076627"/>
          </a:xfrm>
          <a:prstGeom prst="rect">
            <a:avLst/>
          </a:prstGeom>
        </p:spPr>
      </p:pic>
      <p:pic>
        <p:nvPicPr>
          <p:cNvPr id="15" name="Picture 14">
            <a:extLst>
              <a:ext uri="{FF2B5EF4-FFF2-40B4-BE49-F238E27FC236}">
                <a16:creationId xmlns:a16="http://schemas.microsoft.com/office/drawing/2014/main" id="{4EF85714-B1A2-4B45-82C4-7CC91992B93F}"/>
              </a:ext>
            </a:extLst>
          </p:cNvPr>
          <p:cNvPicPr>
            <a:picLocks noChangeAspect="1"/>
          </p:cNvPicPr>
          <p:nvPr/>
        </p:nvPicPr>
        <p:blipFill rotWithShape="1">
          <a:blip r:embed="rId2"/>
          <a:srcRect t="73700"/>
          <a:stretch/>
        </p:blipFill>
        <p:spPr>
          <a:xfrm>
            <a:off x="683964" y="3987676"/>
            <a:ext cx="3877922" cy="1803676"/>
          </a:xfrm>
          <a:prstGeom prst="rect">
            <a:avLst/>
          </a:prstGeom>
        </p:spPr>
      </p:pic>
      <p:sp>
        <p:nvSpPr>
          <p:cNvPr id="17" name="TextBox 16">
            <a:extLst>
              <a:ext uri="{FF2B5EF4-FFF2-40B4-BE49-F238E27FC236}">
                <a16:creationId xmlns:a16="http://schemas.microsoft.com/office/drawing/2014/main" id="{7A75A601-1363-AC4F-A6F0-27242BB8A09B}"/>
              </a:ext>
            </a:extLst>
          </p:cNvPr>
          <p:cNvSpPr txBox="1"/>
          <p:nvPr/>
        </p:nvSpPr>
        <p:spPr>
          <a:xfrm>
            <a:off x="499502" y="5932860"/>
            <a:ext cx="4172701" cy="276999"/>
          </a:xfrm>
          <a:prstGeom prst="rect">
            <a:avLst/>
          </a:prstGeom>
          <a:noFill/>
        </p:spPr>
        <p:txBody>
          <a:bodyPr wrap="square" rtlCol="0">
            <a:spAutoFit/>
          </a:bodyPr>
          <a:lstStyle/>
          <a:p>
            <a:pPr algn="ctr"/>
            <a:r>
              <a:rPr lang="en-US" sz="1200" dirty="0"/>
              <a:t>Chapman et al., </a:t>
            </a:r>
            <a:r>
              <a:rPr lang="en-US" sz="1200" i="1" dirty="0"/>
              <a:t>Remote Sensing </a:t>
            </a:r>
            <a:r>
              <a:rPr lang="en-US" sz="1200" dirty="0"/>
              <a:t>(2019)</a:t>
            </a:r>
          </a:p>
        </p:txBody>
      </p:sp>
      <p:sp>
        <p:nvSpPr>
          <p:cNvPr id="9" name="TextBox 8">
            <a:extLst>
              <a:ext uri="{FF2B5EF4-FFF2-40B4-BE49-F238E27FC236}">
                <a16:creationId xmlns:a16="http://schemas.microsoft.com/office/drawing/2014/main" id="{B9025382-496B-F341-8A3B-1F7DEC4AA7BA}"/>
              </a:ext>
            </a:extLst>
          </p:cNvPr>
          <p:cNvSpPr txBox="1"/>
          <p:nvPr/>
        </p:nvSpPr>
        <p:spPr>
          <a:xfrm>
            <a:off x="499502" y="1796344"/>
            <a:ext cx="4072498" cy="923330"/>
          </a:xfrm>
          <a:prstGeom prst="rect">
            <a:avLst/>
          </a:prstGeom>
          <a:noFill/>
        </p:spPr>
        <p:txBody>
          <a:bodyPr wrap="square" rtlCol="0">
            <a:spAutoFit/>
          </a:bodyPr>
          <a:lstStyle/>
          <a:p>
            <a:r>
              <a:rPr lang="en-US" dirty="0"/>
              <a:t>Field calibration, with the instrument installed on the aircraft, is also possible but requires special care.</a:t>
            </a:r>
          </a:p>
        </p:txBody>
      </p:sp>
    </p:spTree>
    <p:extLst>
      <p:ext uri="{BB962C8B-B14F-4D97-AF65-F5344CB8AC3E}">
        <p14:creationId xmlns:p14="http://schemas.microsoft.com/office/powerpoint/2010/main" val="364096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13</a:t>
            </a:fld>
            <a:endParaRPr lang="en-US" dirty="0"/>
          </a:p>
        </p:txBody>
      </p:sp>
      <p:sp>
        <p:nvSpPr>
          <p:cNvPr id="5" name="Title 4"/>
          <p:cNvSpPr>
            <a:spLocks noGrp="1"/>
          </p:cNvSpPr>
          <p:nvPr>
            <p:ph type="ctrTitle"/>
          </p:nvPr>
        </p:nvSpPr>
        <p:spPr/>
        <p:txBody>
          <a:bodyPr/>
          <a:lstStyle/>
          <a:p>
            <a:r>
              <a:rPr lang="en-US" sz="3600" dirty="0"/>
              <a:t>Flat field calibration equipment</a:t>
            </a:r>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62288" t="-6385" r="-1" b="1"/>
          <a:stretch/>
        </p:blipFill>
        <p:spPr>
          <a:xfrm>
            <a:off x="5788607" y="2356278"/>
            <a:ext cx="1716941" cy="694888"/>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9925" t="29425" r="9184" b="28736"/>
          <a:stretch/>
        </p:blipFill>
        <p:spPr>
          <a:xfrm>
            <a:off x="4757421" y="3001583"/>
            <a:ext cx="4046942" cy="2708804"/>
          </a:xfrm>
          <a:prstGeom prst="rect">
            <a:avLst/>
          </a:prstGeom>
        </p:spPr>
      </p:pic>
      <p:pic>
        <p:nvPicPr>
          <p:cNvPr id="10" name="Picture 9">
            <a:extLst>
              <a:ext uri="{FF2B5EF4-FFF2-40B4-BE49-F238E27FC236}">
                <a16:creationId xmlns:a16="http://schemas.microsoft.com/office/drawing/2014/main" id="{C8F1F417-B8A5-1049-8777-6466F8361FCC}"/>
              </a:ext>
            </a:extLst>
          </p:cNvPr>
          <p:cNvPicPr>
            <a:picLocks noChangeAspect="1"/>
          </p:cNvPicPr>
          <p:nvPr/>
        </p:nvPicPr>
        <p:blipFill rotWithShape="1">
          <a:blip r:embed="rId4"/>
          <a:srcRect r="10782" b="8599"/>
          <a:stretch/>
        </p:blipFill>
        <p:spPr>
          <a:xfrm>
            <a:off x="352074" y="2323391"/>
            <a:ext cx="4333803" cy="4134985"/>
          </a:xfrm>
          <a:prstGeom prst="rect">
            <a:avLst/>
          </a:prstGeom>
        </p:spPr>
      </p:pic>
      <p:sp>
        <p:nvSpPr>
          <p:cNvPr id="15" name="TextBox 14">
            <a:extLst>
              <a:ext uri="{FF2B5EF4-FFF2-40B4-BE49-F238E27FC236}">
                <a16:creationId xmlns:a16="http://schemas.microsoft.com/office/drawing/2014/main" id="{12CC86D9-8951-2C4A-A2E8-451CA0202EA3}"/>
              </a:ext>
            </a:extLst>
          </p:cNvPr>
          <p:cNvSpPr txBox="1"/>
          <p:nvPr/>
        </p:nvSpPr>
        <p:spPr>
          <a:xfrm>
            <a:off x="4971299" y="6113112"/>
            <a:ext cx="4172701" cy="276999"/>
          </a:xfrm>
          <a:prstGeom prst="rect">
            <a:avLst/>
          </a:prstGeom>
          <a:noFill/>
        </p:spPr>
        <p:txBody>
          <a:bodyPr wrap="square" rtlCol="0">
            <a:spAutoFit/>
          </a:bodyPr>
          <a:lstStyle/>
          <a:p>
            <a:pPr algn="ctr"/>
            <a:r>
              <a:rPr lang="en-US" sz="1200" dirty="0"/>
              <a:t>Chapman et al., </a:t>
            </a:r>
            <a:r>
              <a:rPr lang="en-US" sz="1200" i="1" dirty="0"/>
              <a:t>Remote Sensing </a:t>
            </a:r>
            <a:r>
              <a:rPr lang="en-US" sz="1200" dirty="0"/>
              <a:t>(2019)</a:t>
            </a:r>
          </a:p>
        </p:txBody>
      </p:sp>
      <p:sp>
        <p:nvSpPr>
          <p:cNvPr id="11" name="TextBox 10">
            <a:extLst>
              <a:ext uri="{FF2B5EF4-FFF2-40B4-BE49-F238E27FC236}">
                <a16:creationId xmlns:a16="http://schemas.microsoft.com/office/drawing/2014/main" id="{6D81182F-3E93-4A42-864D-F9E3B7456B6B}"/>
              </a:ext>
            </a:extLst>
          </p:cNvPr>
          <p:cNvSpPr txBox="1"/>
          <p:nvPr/>
        </p:nvSpPr>
        <p:spPr>
          <a:xfrm>
            <a:off x="454026" y="1166029"/>
            <a:ext cx="8187298" cy="1200329"/>
          </a:xfrm>
          <a:prstGeom prst="rect">
            <a:avLst/>
          </a:prstGeom>
          <a:noFill/>
        </p:spPr>
        <p:txBody>
          <a:bodyPr wrap="square" rtlCol="0">
            <a:spAutoFit/>
          </a:bodyPr>
          <a:lstStyle/>
          <a:p>
            <a:r>
              <a:rPr lang="en-US" dirty="0"/>
              <a:t>Measuring the flat field response image requires a completely uniform illumination from a specially-designed calibration object (here, a hollow ball illuminated from the inside, known as an integrating sphere).  Each spectral channel’s response is scaled so that the flat field rows all average to unity.</a:t>
            </a:r>
          </a:p>
        </p:txBody>
      </p:sp>
    </p:spTree>
    <p:extLst>
      <p:ext uri="{BB962C8B-B14F-4D97-AF65-F5344CB8AC3E}">
        <p14:creationId xmlns:p14="http://schemas.microsoft.com/office/powerpoint/2010/main" val="3823557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253F2D-6968-1141-AF51-90EF536BF611}"/>
              </a:ext>
            </a:extLst>
          </p:cNvPr>
          <p:cNvSpPr>
            <a:spLocks noGrp="1"/>
          </p:cNvSpPr>
          <p:nvPr>
            <p:ph type="dt" sz="half" idx="2"/>
          </p:nvPr>
        </p:nvSpPr>
        <p:spPr/>
        <p:txBody>
          <a:bodyPr/>
          <a:lstStyle/>
          <a:p>
            <a:fld id="{5C34719C-2497-D546-83D1-6EE09713EC74}" type="datetime1">
              <a:rPr lang="en-US" smtClean="0"/>
              <a:t>2/13/20</a:t>
            </a:fld>
            <a:endParaRPr lang="en-US" dirty="0"/>
          </a:p>
        </p:txBody>
      </p:sp>
      <p:sp>
        <p:nvSpPr>
          <p:cNvPr id="3" name="Footer Placeholder 2">
            <a:extLst>
              <a:ext uri="{FF2B5EF4-FFF2-40B4-BE49-F238E27FC236}">
                <a16:creationId xmlns:a16="http://schemas.microsoft.com/office/drawing/2014/main" id="{30DDE944-177B-AF41-A529-EFE065A82940}"/>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AD96ACD9-7261-BF44-B3AB-0A09DAA8EE71}"/>
              </a:ext>
            </a:extLst>
          </p:cNvPr>
          <p:cNvSpPr>
            <a:spLocks noGrp="1"/>
          </p:cNvSpPr>
          <p:nvPr>
            <p:ph type="sldNum" sz="quarter" idx="4"/>
          </p:nvPr>
        </p:nvSpPr>
        <p:spPr/>
        <p:txBody>
          <a:bodyPr/>
          <a:lstStyle/>
          <a:p>
            <a:fld id="{1BB0B505-5A34-8746-A5A9-793D5E51FFCB}" type="slidenum">
              <a:rPr lang="en-US" smtClean="0"/>
              <a:pPr/>
              <a:t>14</a:t>
            </a:fld>
            <a:endParaRPr lang="en-US" dirty="0"/>
          </a:p>
        </p:txBody>
      </p:sp>
      <p:sp>
        <p:nvSpPr>
          <p:cNvPr id="6" name="Title 5">
            <a:extLst>
              <a:ext uri="{FF2B5EF4-FFF2-40B4-BE49-F238E27FC236}">
                <a16:creationId xmlns:a16="http://schemas.microsoft.com/office/drawing/2014/main" id="{A6D22539-A249-784B-8013-BA3F0349F1C5}"/>
              </a:ext>
            </a:extLst>
          </p:cNvPr>
          <p:cNvSpPr>
            <a:spLocks noGrp="1"/>
          </p:cNvSpPr>
          <p:nvPr>
            <p:ph type="ctrTitle"/>
          </p:nvPr>
        </p:nvSpPr>
        <p:spPr/>
        <p:txBody>
          <a:bodyPr/>
          <a:lstStyle/>
          <a:p>
            <a:r>
              <a:rPr lang="en-US" sz="3600" dirty="0"/>
              <a:t>Validation method</a:t>
            </a:r>
          </a:p>
        </p:txBody>
      </p:sp>
      <p:grpSp>
        <p:nvGrpSpPr>
          <p:cNvPr id="8" name="Group 7">
            <a:extLst>
              <a:ext uri="{FF2B5EF4-FFF2-40B4-BE49-F238E27FC236}">
                <a16:creationId xmlns:a16="http://schemas.microsoft.com/office/drawing/2014/main" id="{BAE9D75E-C66E-F74B-B5BC-B17E2459B06A}"/>
              </a:ext>
            </a:extLst>
          </p:cNvPr>
          <p:cNvGrpSpPr/>
          <p:nvPr/>
        </p:nvGrpSpPr>
        <p:grpSpPr>
          <a:xfrm>
            <a:off x="5588619" y="-19513"/>
            <a:ext cx="3098181" cy="6423488"/>
            <a:chOff x="5139395" y="-43530"/>
            <a:chExt cx="3098181" cy="6423488"/>
          </a:xfrm>
        </p:grpSpPr>
        <p:grpSp>
          <p:nvGrpSpPr>
            <p:cNvPr id="5" name="Group 4">
              <a:extLst>
                <a:ext uri="{FF2B5EF4-FFF2-40B4-BE49-F238E27FC236}">
                  <a16:creationId xmlns:a16="http://schemas.microsoft.com/office/drawing/2014/main" id="{27A7F1B0-2EDE-0D49-A1E2-6BE6CC6012C0}"/>
                </a:ext>
              </a:extLst>
            </p:cNvPr>
            <p:cNvGrpSpPr/>
            <p:nvPr/>
          </p:nvGrpSpPr>
          <p:grpSpPr>
            <a:xfrm>
              <a:off x="5139395" y="-43530"/>
              <a:ext cx="3098181" cy="6423488"/>
              <a:chOff x="5209478" y="1030508"/>
              <a:chExt cx="2455203" cy="5090396"/>
            </a:xfrm>
          </p:grpSpPr>
          <p:pic>
            <p:nvPicPr>
              <p:cNvPr id="48" name="Picture 17" descr="ang20140612t202943_radiance.pdf">
                <a:extLst>
                  <a:ext uri="{FF2B5EF4-FFF2-40B4-BE49-F238E27FC236}">
                    <a16:creationId xmlns:a16="http://schemas.microsoft.com/office/drawing/2014/main" id="{39F1AFA3-3EA4-4E41-AEEC-07BFEB604A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09478" y="1030508"/>
                <a:ext cx="2455203" cy="18984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 name="Picture 20" descr="ang20140612t202943_reflectance.pdf">
                <a:extLst>
                  <a:ext uri="{FF2B5EF4-FFF2-40B4-BE49-F238E27FC236}">
                    <a16:creationId xmlns:a16="http://schemas.microsoft.com/office/drawing/2014/main" id="{C18EA82E-E972-B14E-AC94-66064A5EA59B}"/>
                  </a:ext>
                </a:extLst>
              </p:cNvPr>
              <p:cNvPicPr>
                <a:picLocks noChangeAspect="1"/>
              </p:cNvPicPr>
              <p:nvPr/>
            </p:nvPicPr>
            <p:blipFill rotWithShape="1">
              <a:blip r:embed="rId3">
                <a:extLst>
                  <a:ext uri="{28A0092B-C50C-407E-A947-70E740481C1C}">
                    <a14:useLocalDpi xmlns:a14="http://schemas.microsoft.com/office/drawing/2010/main" val="0"/>
                  </a:ext>
                </a:extLst>
              </a:blip>
              <a:srcRect t="12782" b="12887"/>
              <a:stretch/>
            </p:blipFill>
            <p:spPr bwMode="auto">
              <a:xfrm>
                <a:off x="5209478" y="4754136"/>
                <a:ext cx="2379000" cy="1366768"/>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 name="Picture 52">
                <a:extLst>
                  <a:ext uri="{FF2B5EF4-FFF2-40B4-BE49-F238E27FC236}">
                    <a16:creationId xmlns:a16="http://schemas.microsoft.com/office/drawing/2014/main" id="{45C7C7BC-0835-B647-894E-D5D9D19997FB}"/>
                  </a:ext>
                </a:extLst>
              </p:cNvPr>
              <p:cNvPicPr>
                <a:picLocks noChangeAspect="1"/>
              </p:cNvPicPr>
              <p:nvPr/>
            </p:nvPicPr>
            <p:blipFill rotWithShape="1">
              <a:blip r:embed="rId4">
                <a:extLst>
                  <a:ext uri="{28A0092B-C50C-407E-A947-70E740481C1C}">
                    <a14:useLocalDpi xmlns:a14="http://schemas.microsoft.com/office/drawing/2010/main" val="0"/>
                  </a:ext>
                </a:extLst>
              </a:blip>
              <a:srcRect r="64864"/>
              <a:stretch/>
            </p:blipFill>
            <p:spPr>
              <a:xfrm>
                <a:off x="5665334" y="2925336"/>
                <a:ext cx="1694543" cy="1675051"/>
              </a:xfrm>
              <a:prstGeom prst="rect">
                <a:avLst/>
              </a:prstGeom>
            </p:spPr>
          </p:pic>
        </p:grpSp>
        <p:sp>
          <p:nvSpPr>
            <p:cNvPr id="54" name="Down Arrow 53">
              <a:extLst>
                <a:ext uri="{FF2B5EF4-FFF2-40B4-BE49-F238E27FC236}">
                  <a16:creationId xmlns:a16="http://schemas.microsoft.com/office/drawing/2014/main" id="{2D8AFE4A-B160-084C-934C-B5721BB48B05}"/>
                </a:ext>
              </a:extLst>
            </p:cNvPr>
            <p:cNvSpPr/>
            <p:nvPr/>
          </p:nvSpPr>
          <p:spPr>
            <a:xfrm rot="10800000">
              <a:off x="5932846" y="1461951"/>
              <a:ext cx="1761676" cy="3180673"/>
            </a:xfrm>
            <a:prstGeom prst="downArrow">
              <a:avLst/>
            </a:prstGeom>
            <a:solidFill>
              <a:schemeClr val="bg1">
                <a:lumMod val="75000"/>
                <a:alpha val="3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84AB4D74-11F7-4541-B8AF-3FD18938C920}"/>
                </a:ext>
              </a:extLst>
            </p:cNvPr>
            <p:cNvSpPr txBox="1"/>
            <p:nvPr/>
          </p:nvSpPr>
          <p:spPr>
            <a:xfrm>
              <a:off x="6364451" y="2727774"/>
              <a:ext cx="846001" cy="461665"/>
            </a:xfrm>
            <a:prstGeom prst="rect">
              <a:avLst/>
            </a:prstGeom>
            <a:noFill/>
          </p:spPr>
          <p:txBody>
            <a:bodyPr wrap="none" rtlCol="0">
              <a:spAutoFit/>
            </a:bodyPr>
            <a:lstStyle/>
            <a:p>
              <a:r>
                <a:rPr lang="en-US" dirty="0">
                  <a:latin typeface="+mn-lt"/>
                </a:rPr>
                <a:t>RTM</a:t>
              </a:r>
            </a:p>
          </p:txBody>
        </p:sp>
      </p:grpSp>
      <p:sp>
        <p:nvSpPr>
          <p:cNvPr id="56" name="TextBox 55">
            <a:extLst>
              <a:ext uri="{FF2B5EF4-FFF2-40B4-BE49-F238E27FC236}">
                <a16:creationId xmlns:a16="http://schemas.microsoft.com/office/drawing/2014/main" id="{F2973EFA-13F1-C54D-84B4-2E1B355A4E8B}"/>
              </a:ext>
            </a:extLst>
          </p:cNvPr>
          <p:cNvSpPr txBox="1"/>
          <p:nvPr/>
        </p:nvSpPr>
        <p:spPr>
          <a:xfrm>
            <a:off x="448009" y="5406673"/>
            <a:ext cx="929111" cy="461665"/>
          </a:xfrm>
          <a:prstGeom prst="rect">
            <a:avLst/>
          </a:prstGeom>
          <a:noFill/>
        </p:spPr>
        <p:txBody>
          <a:bodyPr wrap="square" rtlCol="0">
            <a:spAutoFit/>
          </a:bodyPr>
          <a:lstStyle/>
          <a:p>
            <a:r>
              <a:rPr lang="en-US" sz="800" dirty="0">
                <a:latin typeface="+mn-lt"/>
              </a:rPr>
              <a:t>images: Mishra et al., </a:t>
            </a:r>
            <a:r>
              <a:rPr lang="en-US" sz="800" dirty="0" err="1">
                <a:latin typeface="+mn-lt"/>
              </a:rPr>
              <a:t>Heliyon</a:t>
            </a:r>
            <a:r>
              <a:rPr lang="en-US" sz="800" dirty="0">
                <a:latin typeface="+mn-lt"/>
              </a:rPr>
              <a:t> 2015, </a:t>
            </a:r>
            <a:r>
              <a:rPr lang="en-US" sz="800" dirty="0" err="1">
                <a:latin typeface="+mn-lt"/>
              </a:rPr>
              <a:t>wikimedia</a:t>
            </a:r>
            <a:endParaRPr lang="en-US" sz="800" dirty="0">
              <a:latin typeface="+mn-lt"/>
            </a:endParaRPr>
          </a:p>
        </p:txBody>
      </p:sp>
      <p:grpSp>
        <p:nvGrpSpPr>
          <p:cNvPr id="7" name="Group 6">
            <a:extLst>
              <a:ext uri="{FF2B5EF4-FFF2-40B4-BE49-F238E27FC236}">
                <a16:creationId xmlns:a16="http://schemas.microsoft.com/office/drawing/2014/main" id="{E2EF4076-BAFB-2248-9C01-3791EEC3E364}"/>
              </a:ext>
            </a:extLst>
          </p:cNvPr>
          <p:cNvGrpSpPr/>
          <p:nvPr/>
        </p:nvGrpSpPr>
        <p:grpSpPr>
          <a:xfrm>
            <a:off x="1276727" y="2897245"/>
            <a:ext cx="3933562" cy="3366362"/>
            <a:chOff x="1628078" y="1963861"/>
            <a:chExt cx="4389249" cy="3756341"/>
          </a:xfrm>
        </p:grpSpPr>
        <p:grpSp>
          <p:nvGrpSpPr>
            <p:cNvPr id="38" name="Group 37">
              <a:extLst>
                <a:ext uri="{FF2B5EF4-FFF2-40B4-BE49-F238E27FC236}">
                  <a16:creationId xmlns:a16="http://schemas.microsoft.com/office/drawing/2014/main" id="{503244BD-B5E2-4E41-98A1-5EB1CFEF0803}"/>
                </a:ext>
              </a:extLst>
            </p:cNvPr>
            <p:cNvGrpSpPr/>
            <p:nvPr/>
          </p:nvGrpSpPr>
          <p:grpSpPr>
            <a:xfrm>
              <a:off x="1628078" y="2211221"/>
              <a:ext cx="3118136" cy="3508981"/>
              <a:chOff x="2291755" y="2514600"/>
              <a:chExt cx="2979351" cy="3352800"/>
            </a:xfrm>
          </p:grpSpPr>
          <p:sp>
            <p:nvSpPr>
              <p:cNvPr id="39" name="Cloud 38">
                <a:extLst>
                  <a:ext uri="{FF2B5EF4-FFF2-40B4-BE49-F238E27FC236}">
                    <a16:creationId xmlns:a16="http://schemas.microsoft.com/office/drawing/2014/main" id="{BB49C6A1-A499-0347-B16A-798A0686619D}"/>
                  </a:ext>
                </a:extLst>
              </p:cNvPr>
              <p:cNvSpPr/>
              <p:nvPr/>
            </p:nvSpPr>
            <p:spPr>
              <a:xfrm>
                <a:off x="2590800" y="3810000"/>
                <a:ext cx="2286000" cy="1449642"/>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40" name="Freeform 39">
                <a:extLst>
                  <a:ext uri="{FF2B5EF4-FFF2-40B4-BE49-F238E27FC236}">
                    <a16:creationId xmlns:a16="http://schemas.microsoft.com/office/drawing/2014/main" id="{DDDBD315-3682-EB4C-BC2F-0A084C556F2C}"/>
                  </a:ext>
                </a:extLst>
              </p:cNvPr>
              <p:cNvSpPr/>
              <p:nvPr/>
            </p:nvSpPr>
            <p:spPr>
              <a:xfrm>
                <a:off x="2291755" y="5410200"/>
                <a:ext cx="2889845" cy="437339"/>
              </a:xfrm>
              <a:custGeom>
                <a:avLst/>
                <a:gdLst>
                  <a:gd name="connsiteX0" fmla="*/ 0 w 4060516"/>
                  <a:gd name="connsiteY0" fmla="*/ 437339 h 437339"/>
                  <a:gd name="connsiteX1" fmla="*/ 1458023 w 4060516"/>
                  <a:gd name="connsiteY1" fmla="*/ 13982 h 437339"/>
                  <a:gd name="connsiteX2" fmla="*/ 2367328 w 4060516"/>
                  <a:gd name="connsiteY2" fmla="*/ 123741 h 437339"/>
                  <a:gd name="connsiteX3" fmla="*/ 2947401 w 4060516"/>
                  <a:gd name="connsiteY3" fmla="*/ 343260 h 437339"/>
                  <a:gd name="connsiteX4" fmla="*/ 3323665 w 4060516"/>
                  <a:gd name="connsiteY4" fmla="*/ 139421 h 437339"/>
                  <a:gd name="connsiteX5" fmla="*/ 4060516 w 4060516"/>
                  <a:gd name="connsiteY5" fmla="*/ 437339 h 437339"/>
                  <a:gd name="connsiteX6" fmla="*/ 4060516 w 4060516"/>
                  <a:gd name="connsiteY6" fmla="*/ 437339 h 43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0516" h="437339">
                    <a:moveTo>
                      <a:pt x="0" y="437339"/>
                    </a:moveTo>
                    <a:cubicBezTo>
                      <a:pt x="531734" y="251793"/>
                      <a:pt x="1063468" y="66248"/>
                      <a:pt x="1458023" y="13982"/>
                    </a:cubicBezTo>
                    <a:cubicBezTo>
                      <a:pt x="1852578" y="-38284"/>
                      <a:pt x="2119099" y="68861"/>
                      <a:pt x="2367328" y="123741"/>
                    </a:cubicBezTo>
                    <a:cubicBezTo>
                      <a:pt x="2615557" y="178621"/>
                      <a:pt x="2788012" y="340647"/>
                      <a:pt x="2947401" y="343260"/>
                    </a:cubicBezTo>
                    <a:cubicBezTo>
                      <a:pt x="3106790" y="345873"/>
                      <a:pt x="3138146" y="123741"/>
                      <a:pt x="3323665" y="139421"/>
                    </a:cubicBezTo>
                    <a:cubicBezTo>
                      <a:pt x="3509184" y="155101"/>
                      <a:pt x="4060516" y="437339"/>
                      <a:pt x="4060516" y="437339"/>
                    </a:cubicBezTo>
                    <a:lnTo>
                      <a:pt x="4060516" y="437339"/>
                    </a:ln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cxnSp>
            <p:nvCxnSpPr>
              <p:cNvPr id="41" name="Straight Arrow Connector 40">
                <a:extLst>
                  <a:ext uri="{FF2B5EF4-FFF2-40B4-BE49-F238E27FC236}">
                    <a16:creationId xmlns:a16="http://schemas.microsoft.com/office/drawing/2014/main" id="{6F8F73B2-6A39-F349-AE03-B15E452933A6}"/>
                  </a:ext>
                </a:extLst>
              </p:cNvPr>
              <p:cNvCxnSpPr/>
              <p:nvPr/>
            </p:nvCxnSpPr>
            <p:spPr>
              <a:xfrm flipH="1" flipV="1">
                <a:off x="2965268" y="3276600"/>
                <a:ext cx="990600" cy="25908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42" name="Sun 41">
                <a:extLst>
                  <a:ext uri="{FF2B5EF4-FFF2-40B4-BE49-F238E27FC236}">
                    <a16:creationId xmlns:a16="http://schemas.microsoft.com/office/drawing/2014/main" id="{FB58029D-F52A-424B-A119-438485572EB0}"/>
                  </a:ext>
                </a:extLst>
              </p:cNvPr>
              <p:cNvSpPr/>
              <p:nvPr/>
            </p:nvSpPr>
            <p:spPr>
              <a:xfrm>
                <a:off x="2431868" y="2514600"/>
                <a:ext cx="685800" cy="762000"/>
              </a:xfrm>
              <a:prstGeom prst="su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cxnSp>
            <p:nvCxnSpPr>
              <p:cNvPr id="43" name="Straight Arrow Connector 42">
                <a:extLst>
                  <a:ext uri="{FF2B5EF4-FFF2-40B4-BE49-F238E27FC236}">
                    <a16:creationId xmlns:a16="http://schemas.microsoft.com/office/drawing/2014/main" id="{69771822-D39B-8343-99D4-4AA2C51BE3E7}"/>
                  </a:ext>
                </a:extLst>
              </p:cNvPr>
              <p:cNvCxnSpPr/>
              <p:nvPr/>
            </p:nvCxnSpPr>
            <p:spPr>
              <a:xfrm flipH="1">
                <a:off x="3962400" y="3039064"/>
                <a:ext cx="1308706" cy="2828336"/>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56E465D-5BD1-2641-9F26-0AF756E4106A}"/>
                  </a:ext>
                </a:extLst>
              </p:cNvPr>
              <p:cNvCxnSpPr/>
              <p:nvPr/>
            </p:nvCxnSpPr>
            <p:spPr>
              <a:xfrm>
                <a:off x="3657600" y="5105400"/>
                <a:ext cx="304800" cy="762000"/>
              </a:xfrm>
              <a:prstGeom prst="straightConnector1">
                <a:avLst/>
              </a:prstGeom>
              <a:ln>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A79A654D-9EC1-5A4D-949E-D6BBC3FD3DC1}"/>
                  </a:ext>
                </a:extLst>
              </p:cNvPr>
              <p:cNvCxnSpPr/>
              <p:nvPr/>
            </p:nvCxnSpPr>
            <p:spPr>
              <a:xfrm flipH="1">
                <a:off x="4724400" y="3048000"/>
                <a:ext cx="394306" cy="7620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1AA49AF4-3A3F-2F40-8EBE-6718AF6C7E2A}"/>
                  </a:ext>
                </a:extLst>
              </p:cNvPr>
              <p:cNvCxnSpPr/>
              <p:nvPr/>
            </p:nvCxnSpPr>
            <p:spPr>
              <a:xfrm flipH="1" flipV="1">
                <a:off x="3124200" y="3124200"/>
                <a:ext cx="1600200" cy="6858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CBD97E17-67B9-7644-A794-79CF9D6CDF9F}"/>
                  </a:ext>
                </a:extLst>
              </p:cNvPr>
              <p:cNvCxnSpPr/>
              <p:nvPr/>
            </p:nvCxnSpPr>
            <p:spPr>
              <a:xfrm flipH="1" flipV="1">
                <a:off x="3048000" y="3200400"/>
                <a:ext cx="609600" cy="1295400"/>
              </a:xfrm>
              <a:prstGeom prst="straightConnector1">
                <a:avLst/>
              </a:prstGeom>
              <a:ln>
                <a:headEnd type="triangle"/>
                <a:tailEnd type="none"/>
              </a:ln>
            </p:spPr>
            <p:style>
              <a:lnRef idx="1">
                <a:schemeClr val="dk1"/>
              </a:lnRef>
              <a:fillRef idx="0">
                <a:schemeClr val="dk1"/>
              </a:fillRef>
              <a:effectRef idx="0">
                <a:schemeClr val="dk1"/>
              </a:effectRef>
              <a:fontRef idx="minor">
                <a:schemeClr val="tx1"/>
              </a:fontRef>
            </p:style>
          </p:cxnSp>
        </p:grpSp>
        <p:sp>
          <p:nvSpPr>
            <p:cNvPr id="50" name="TextBox 49">
              <a:extLst>
                <a:ext uri="{FF2B5EF4-FFF2-40B4-BE49-F238E27FC236}">
                  <a16:creationId xmlns:a16="http://schemas.microsoft.com/office/drawing/2014/main" id="{4FC3083F-855C-B34D-94CB-74850E8C2A2D}"/>
                </a:ext>
              </a:extLst>
            </p:cNvPr>
            <p:cNvSpPr txBox="1"/>
            <p:nvPr/>
          </p:nvSpPr>
          <p:spPr>
            <a:xfrm>
              <a:off x="3805789" y="5051640"/>
              <a:ext cx="1016343" cy="343432"/>
            </a:xfrm>
            <a:prstGeom prst="rect">
              <a:avLst/>
            </a:prstGeom>
            <a:noFill/>
          </p:spPr>
          <p:txBody>
            <a:bodyPr wrap="none" rtlCol="0">
              <a:spAutoFit/>
            </a:bodyPr>
            <a:lstStyle/>
            <a:p>
              <a:r>
                <a:rPr lang="en-US" sz="1400">
                  <a:solidFill>
                    <a:srgbClr val="FF0000"/>
                  </a:solidFill>
                  <a:latin typeface="+mn-lt"/>
                </a:rPr>
                <a:t>reflection</a:t>
              </a:r>
            </a:p>
          </p:txBody>
        </p:sp>
        <p:sp>
          <p:nvSpPr>
            <p:cNvPr id="51" name="TextBox 50">
              <a:extLst>
                <a:ext uri="{FF2B5EF4-FFF2-40B4-BE49-F238E27FC236}">
                  <a16:creationId xmlns:a16="http://schemas.microsoft.com/office/drawing/2014/main" id="{8A4542DC-F567-4141-AECF-C43797FA527D}"/>
                </a:ext>
              </a:extLst>
            </p:cNvPr>
            <p:cNvSpPr txBox="1"/>
            <p:nvPr/>
          </p:nvSpPr>
          <p:spPr>
            <a:xfrm>
              <a:off x="3120954" y="2829660"/>
              <a:ext cx="1071791" cy="343432"/>
            </a:xfrm>
            <a:prstGeom prst="rect">
              <a:avLst/>
            </a:prstGeom>
            <a:noFill/>
          </p:spPr>
          <p:txBody>
            <a:bodyPr wrap="none" rtlCol="0">
              <a:spAutoFit/>
            </a:bodyPr>
            <a:lstStyle/>
            <a:p>
              <a:r>
                <a:rPr lang="en-US" sz="1400" dirty="0">
                  <a:solidFill>
                    <a:srgbClr val="FF0000"/>
                  </a:solidFill>
                  <a:latin typeface="+mn-lt"/>
                </a:rPr>
                <a:t>scattering</a:t>
              </a:r>
            </a:p>
          </p:txBody>
        </p:sp>
        <p:sp>
          <p:nvSpPr>
            <p:cNvPr id="52" name="TextBox 51">
              <a:extLst>
                <a:ext uri="{FF2B5EF4-FFF2-40B4-BE49-F238E27FC236}">
                  <a16:creationId xmlns:a16="http://schemas.microsoft.com/office/drawing/2014/main" id="{CB092906-F72E-6345-A7AB-C3A0F25DEDFE}"/>
                </a:ext>
              </a:extLst>
            </p:cNvPr>
            <p:cNvSpPr txBox="1"/>
            <p:nvPr/>
          </p:nvSpPr>
          <p:spPr>
            <a:xfrm>
              <a:off x="3001019" y="3780931"/>
              <a:ext cx="1137974" cy="343432"/>
            </a:xfrm>
            <a:prstGeom prst="rect">
              <a:avLst/>
            </a:prstGeom>
            <a:noFill/>
          </p:spPr>
          <p:txBody>
            <a:bodyPr wrap="none" rtlCol="0">
              <a:spAutoFit/>
            </a:bodyPr>
            <a:lstStyle/>
            <a:p>
              <a:r>
                <a:rPr lang="en-US" sz="1400">
                  <a:solidFill>
                    <a:srgbClr val="FF0000"/>
                  </a:solidFill>
                  <a:latin typeface="+mn-lt"/>
                </a:rPr>
                <a:t>absorption</a:t>
              </a:r>
            </a:p>
          </p:txBody>
        </p:sp>
        <p:pic>
          <p:nvPicPr>
            <p:cNvPr id="57" name="Picture 56">
              <a:extLst>
                <a:ext uri="{FF2B5EF4-FFF2-40B4-BE49-F238E27FC236}">
                  <a16:creationId xmlns:a16="http://schemas.microsoft.com/office/drawing/2014/main" id="{7AB2B72B-4363-D449-9D9C-24EBB6C454B7}"/>
                </a:ext>
              </a:extLst>
            </p:cNvPr>
            <p:cNvPicPr>
              <a:picLocks noChangeAspect="1"/>
            </p:cNvPicPr>
            <p:nvPr/>
          </p:nvPicPr>
          <p:blipFill rotWithShape="1">
            <a:blip r:embed="rId5">
              <a:biLevel thresh="75000"/>
            </a:blip>
            <a:srcRect b="20118"/>
            <a:stretch/>
          </p:blipFill>
          <p:spPr>
            <a:xfrm rot="1708653">
              <a:off x="4468833" y="1963861"/>
              <a:ext cx="1548494" cy="932492"/>
            </a:xfrm>
            <a:prstGeom prst="rect">
              <a:avLst/>
            </a:prstGeom>
          </p:spPr>
        </p:pic>
      </p:grpSp>
      <p:sp>
        <p:nvSpPr>
          <p:cNvPr id="29" name="TextBox 28">
            <a:extLst>
              <a:ext uri="{FF2B5EF4-FFF2-40B4-BE49-F238E27FC236}">
                <a16:creationId xmlns:a16="http://schemas.microsoft.com/office/drawing/2014/main" id="{F59D6AB8-9C4F-5942-AA58-66087087F56A}"/>
              </a:ext>
            </a:extLst>
          </p:cNvPr>
          <p:cNvSpPr txBox="1"/>
          <p:nvPr/>
        </p:nvSpPr>
        <p:spPr>
          <a:xfrm>
            <a:off x="454026" y="1242152"/>
            <a:ext cx="4916622" cy="1477328"/>
          </a:xfrm>
          <a:prstGeom prst="rect">
            <a:avLst/>
          </a:prstGeom>
          <a:noFill/>
        </p:spPr>
        <p:txBody>
          <a:bodyPr wrap="square" rtlCol="0">
            <a:spAutoFit/>
          </a:bodyPr>
          <a:lstStyle/>
          <a:p>
            <a:r>
              <a:rPr lang="en-US" dirty="0"/>
              <a:t>We validate flight data by measuring a reflectance signature on the ground, and then converting it to reflectance with a Radiative Transfer Model (RTM) that simulates photon propagation through the atmosphere.</a:t>
            </a:r>
          </a:p>
        </p:txBody>
      </p:sp>
    </p:spTree>
    <p:extLst>
      <p:ext uri="{BB962C8B-B14F-4D97-AF65-F5344CB8AC3E}">
        <p14:creationId xmlns:p14="http://schemas.microsoft.com/office/powerpoint/2010/main" val="1500627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18ECF0-E5EF-5B4C-8A84-B3484226AAB0}"/>
              </a:ext>
            </a:extLst>
          </p:cNvPr>
          <p:cNvSpPr>
            <a:spLocks noGrp="1"/>
          </p:cNvSpPr>
          <p:nvPr>
            <p:ph type="dt" sz="half" idx="2"/>
          </p:nvPr>
        </p:nvSpPr>
        <p:spPr/>
        <p:txBody>
          <a:bodyPr/>
          <a:lstStyle/>
          <a:p>
            <a:fld id="{5C34719C-2497-D546-83D1-6EE09713EC74}" type="datetime1">
              <a:rPr lang="en-US" smtClean="0"/>
              <a:t>2/13/20</a:t>
            </a:fld>
            <a:endParaRPr lang="en-US" dirty="0"/>
          </a:p>
        </p:txBody>
      </p:sp>
      <p:sp>
        <p:nvSpPr>
          <p:cNvPr id="3" name="Footer Placeholder 2">
            <a:extLst>
              <a:ext uri="{FF2B5EF4-FFF2-40B4-BE49-F238E27FC236}">
                <a16:creationId xmlns:a16="http://schemas.microsoft.com/office/drawing/2014/main" id="{3CB7AF62-84D0-A849-A4E0-C255C1D6A89E}"/>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BBA584C2-FCC4-924F-83C1-508F878395A5}"/>
              </a:ext>
            </a:extLst>
          </p:cNvPr>
          <p:cNvSpPr>
            <a:spLocks noGrp="1"/>
          </p:cNvSpPr>
          <p:nvPr>
            <p:ph type="sldNum" sz="quarter" idx="4"/>
          </p:nvPr>
        </p:nvSpPr>
        <p:spPr/>
        <p:txBody>
          <a:bodyPr/>
          <a:lstStyle/>
          <a:p>
            <a:fld id="{1BB0B505-5A34-8746-A5A9-793D5E51FFCB}" type="slidenum">
              <a:rPr lang="en-US" smtClean="0"/>
              <a:pPr/>
              <a:t>15</a:t>
            </a:fld>
            <a:endParaRPr lang="en-US" dirty="0"/>
          </a:p>
        </p:txBody>
      </p:sp>
      <p:sp>
        <p:nvSpPr>
          <p:cNvPr id="6" name="Title 5">
            <a:extLst>
              <a:ext uri="{FF2B5EF4-FFF2-40B4-BE49-F238E27FC236}">
                <a16:creationId xmlns:a16="http://schemas.microsoft.com/office/drawing/2014/main" id="{E0B776E4-ADB3-8448-ACB3-A71A73D325DE}"/>
              </a:ext>
            </a:extLst>
          </p:cNvPr>
          <p:cNvSpPr>
            <a:spLocks noGrp="1"/>
          </p:cNvSpPr>
          <p:nvPr>
            <p:ph type="ctrTitle"/>
          </p:nvPr>
        </p:nvSpPr>
        <p:spPr/>
        <p:txBody>
          <a:bodyPr/>
          <a:lstStyle/>
          <a:p>
            <a:r>
              <a:rPr lang="en-US" dirty="0"/>
              <a:t>Validation</a:t>
            </a:r>
          </a:p>
        </p:txBody>
      </p:sp>
      <p:grpSp>
        <p:nvGrpSpPr>
          <p:cNvPr id="7" name="Group 6">
            <a:extLst>
              <a:ext uri="{FF2B5EF4-FFF2-40B4-BE49-F238E27FC236}">
                <a16:creationId xmlns:a16="http://schemas.microsoft.com/office/drawing/2014/main" id="{AA95AC8A-42BC-7E44-8175-A89859197B23}"/>
              </a:ext>
            </a:extLst>
          </p:cNvPr>
          <p:cNvGrpSpPr/>
          <p:nvPr/>
        </p:nvGrpSpPr>
        <p:grpSpPr>
          <a:xfrm>
            <a:off x="454025" y="2688916"/>
            <a:ext cx="6729132" cy="3547481"/>
            <a:chOff x="1612431" y="1371600"/>
            <a:chExt cx="8703300" cy="4588228"/>
          </a:xfrm>
        </p:grpSpPr>
        <p:sp>
          <p:nvSpPr>
            <p:cNvPr id="8" name="TextBox 7">
              <a:extLst>
                <a:ext uri="{FF2B5EF4-FFF2-40B4-BE49-F238E27FC236}">
                  <a16:creationId xmlns:a16="http://schemas.microsoft.com/office/drawing/2014/main" id="{3E2239DE-00D6-8444-B166-A63FDDB5A509}"/>
                </a:ext>
              </a:extLst>
            </p:cNvPr>
            <p:cNvSpPr txBox="1"/>
            <p:nvPr/>
          </p:nvSpPr>
          <p:spPr>
            <a:xfrm>
              <a:off x="4274672" y="1981796"/>
              <a:ext cx="1973728" cy="523220"/>
            </a:xfrm>
            <a:prstGeom prst="rect">
              <a:avLst/>
            </a:prstGeom>
            <a:noFill/>
          </p:spPr>
          <p:txBody>
            <a:bodyPr wrap="square" rtlCol="0">
              <a:spAutoFit/>
            </a:bodyPr>
            <a:lstStyle/>
            <a:p>
              <a:r>
                <a:rPr lang="en-US" sz="1400" dirty="0">
                  <a:solidFill>
                    <a:srgbClr val="FF0000"/>
                  </a:solidFill>
                </a:rPr>
                <a:t>AVIRIS-NG remote measurement</a:t>
              </a:r>
            </a:p>
          </p:txBody>
        </p:sp>
        <p:sp>
          <p:nvSpPr>
            <p:cNvPr id="9" name="TextBox 8">
              <a:extLst>
                <a:ext uri="{FF2B5EF4-FFF2-40B4-BE49-F238E27FC236}">
                  <a16:creationId xmlns:a16="http://schemas.microsoft.com/office/drawing/2014/main" id="{E5B4F41B-B756-7A40-A03C-9AEA64571395}"/>
                </a:ext>
              </a:extLst>
            </p:cNvPr>
            <p:cNvSpPr txBox="1"/>
            <p:nvPr/>
          </p:nvSpPr>
          <p:spPr>
            <a:xfrm>
              <a:off x="5079038" y="2669204"/>
              <a:ext cx="2007563" cy="523220"/>
            </a:xfrm>
            <a:prstGeom prst="rect">
              <a:avLst/>
            </a:prstGeom>
            <a:noFill/>
          </p:spPr>
          <p:txBody>
            <a:bodyPr wrap="square" rtlCol="0">
              <a:spAutoFit/>
            </a:bodyPr>
            <a:lstStyle/>
            <a:p>
              <a:r>
                <a:rPr lang="en-US" sz="1400">
                  <a:solidFill>
                    <a:srgbClr val="0336FF"/>
                  </a:solidFill>
                </a:rPr>
                <a:t>Model from In-situ </a:t>
              </a:r>
              <a:r>
                <a:rPr lang="en-US" sz="1400" dirty="0">
                  <a:solidFill>
                    <a:srgbClr val="0336FF"/>
                  </a:solidFill>
                </a:rPr>
                <a:t>measurement</a:t>
              </a:r>
            </a:p>
          </p:txBody>
        </p:sp>
        <p:grpSp>
          <p:nvGrpSpPr>
            <p:cNvPr id="10" name="Group 9">
              <a:extLst>
                <a:ext uri="{FF2B5EF4-FFF2-40B4-BE49-F238E27FC236}">
                  <a16:creationId xmlns:a16="http://schemas.microsoft.com/office/drawing/2014/main" id="{0DE2896A-CCBB-2D4E-8A70-4522C643F43E}"/>
                </a:ext>
              </a:extLst>
            </p:cNvPr>
            <p:cNvGrpSpPr/>
            <p:nvPr/>
          </p:nvGrpSpPr>
          <p:grpSpPr>
            <a:xfrm>
              <a:off x="1612431" y="1371600"/>
              <a:ext cx="8703300" cy="4588228"/>
              <a:chOff x="88431" y="1371600"/>
              <a:chExt cx="8703300" cy="4588228"/>
            </a:xfrm>
          </p:grpSpPr>
          <p:pic>
            <p:nvPicPr>
              <p:cNvPr id="14" name="Picture 13">
                <a:extLst>
                  <a:ext uri="{FF2B5EF4-FFF2-40B4-BE49-F238E27FC236}">
                    <a16:creationId xmlns:a16="http://schemas.microsoft.com/office/drawing/2014/main" id="{CB7B2A61-036C-1D46-BE5C-2B0C4D36ADCD}"/>
                  </a:ext>
                </a:extLst>
              </p:cNvPr>
              <p:cNvPicPr>
                <a:picLocks noChangeAspect="1"/>
              </p:cNvPicPr>
              <p:nvPr/>
            </p:nvPicPr>
            <p:blipFill rotWithShape="1">
              <a:blip r:embed="rId2">
                <a:extLst>
                  <a:ext uri="{28A0092B-C50C-407E-A947-70E740481C1C}">
                    <a14:useLocalDpi xmlns:a14="http://schemas.microsoft.com/office/drawing/2010/main" val="0"/>
                  </a:ext>
                </a:extLst>
              </a:blip>
              <a:srcRect t="8168"/>
              <a:stretch/>
            </p:blipFill>
            <p:spPr>
              <a:xfrm>
                <a:off x="88431" y="1371600"/>
                <a:ext cx="8703300" cy="4588228"/>
              </a:xfrm>
              <a:prstGeom prst="rect">
                <a:avLst/>
              </a:prstGeom>
            </p:spPr>
          </p:pic>
          <p:sp>
            <p:nvSpPr>
              <p:cNvPr id="15" name="Rectangle 14">
                <a:extLst>
                  <a:ext uri="{FF2B5EF4-FFF2-40B4-BE49-F238E27FC236}">
                    <a16:creationId xmlns:a16="http://schemas.microsoft.com/office/drawing/2014/main" id="{6E8C3FD5-39E1-AF41-ABB3-F402D89F79CE}"/>
                  </a:ext>
                </a:extLst>
              </p:cNvPr>
              <p:cNvSpPr/>
              <p:nvPr/>
            </p:nvSpPr>
            <p:spPr>
              <a:xfrm>
                <a:off x="4571999" y="1463322"/>
                <a:ext cx="4098561" cy="92693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1" name="TextBox 10">
              <a:extLst>
                <a:ext uri="{FF2B5EF4-FFF2-40B4-BE49-F238E27FC236}">
                  <a16:creationId xmlns:a16="http://schemas.microsoft.com/office/drawing/2014/main" id="{A7D181FB-DD3F-FB42-9651-57E20A9C6AFF}"/>
                </a:ext>
              </a:extLst>
            </p:cNvPr>
            <p:cNvSpPr txBox="1"/>
            <p:nvPr/>
          </p:nvSpPr>
          <p:spPr>
            <a:xfrm>
              <a:off x="3250333" y="4552795"/>
              <a:ext cx="1973728" cy="338554"/>
            </a:xfrm>
            <a:prstGeom prst="rect">
              <a:avLst/>
            </a:prstGeom>
            <a:noFill/>
          </p:spPr>
          <p:txBody>
            <a:bodyPr wrap="square" rtlCol="0">
              <a:spAutoFit/>
            </a:bodyPr>
            <a:lstStyle/>
            <a:p>
              <a:r>
                <a:rPr lang="en-US" sz="1600" dirty="0"/>
                <a:t>Residual</a:t>
              </a:r>
            </a:p>
          </p:txBody>
        </p:sp>
        <p:sp>
          <p:nvSpPr>
            <p:cNvPr id="12" name="TextBox 11">
              <a:extLst>
                <a:ext uri="{FF2B5EF4-FFF2-40B4-BE49-F238E27FC236}">
                  <a16:creationId xmlns:a16="http://schemas.microsoft.com/office/drawing/2014/main" id="{4C6408FC-63BD-604D-A51F-EE2EE98CA15F}"/>
                </a:ext>
              </a:extLst>
            </p:cNvPr>
            <p:cNvSpPr txBox="1"/>
            <p:nvPr/>
          </p:nvSpPr>
          <p:spPr>
            <a:xfrm>
              <a:off x="4178775" y="2378526"/>
              <a:ext cx="1045286" cy="338554"/>
            </a:xfrm>
            <a:prstGeom prst="rect">
              <a:avLst/>
            </a:prstGeom>
            <a:noFill/>
          </p:spPr>
          <p:txBody>
            <a:bodyPr wrap="none" rtlCol="0">
              <a:spAutoFit/>
            </a:bodyPr>
            <a:lstStyle/>
            <a:p>
              <a:r>
                <a:rPr lang="en-US" sz="1600" dirty="0">
                  <a:solidFill>
                    <a:srgbClr val="FF0000"/>
                  </a:solidFill>
                </a:rPr>
                <a:t>AVIRIS-NG</a:t>
              </a:r>
            </a:p>
          </p:txBody>
        </p:sp>
        <p:sp>
          <p:nvSpPr>
            <p:cNvPr id="13" name="TextBox 12">
              <a:extLst>
                <a:ext uri="{FF2B5EF4-FFF2-40B4-BE49-F238E27FC236}">
                  <a16:creationId xmlns:a16="http://schemas.microsoft.com/office/drawing/2014/main" id="{333B9864-1898-234B-8962-92D8533A9C2D}"/>
                </a:ext>
              </a:extLst>
            </p:cNvPr>
            <p:cNvSpPr txBox="1"/>
            <p:nvPr/>
          </p:nvSpPr>
          <p:spPr>
            <a:xfrm>
              <a:off x="5079038" y="2817160"/>
              <a:ext cx="1690843" cy="756334"/>
            </a:xfrm>
            <a:prstGeom prst="rect">
              <a:avLst/>
            </a:prstGeom>
            <a:noFill/>
          </p:spPr>
          <p:txBody>
            <a:bodyPr wrap="square" rtlCol="0">
              <a:spAutoFit/>
            </a:bodyPr>
            <a:lstStyle/>
            <a:p>
              <a:r>
                <a:rPr lang="en-US" sz="1600" dirty="0">
                  <a:solidFill>
                    <a:srgbClr val="0336FF"/>
                  </a:solidFill>
                </a:rPr>
                <a:t>MODTRAN simulation</a:t>
              </a:r>
            </a:p>
          </p:txBody>
        </p:sp>
      </p:grpSp>
      <p:pic>
        <p:nvPicPr>
          <p:cNvPr id="16" name="Picture 15">
            <a:extLst>
              <a:ext uri="{FF2B5EF4-FFF2-40B4-BE49-F238E27FC236}">
                <a16:creationId xmlns:a16="http://schemas.microsoft.com/office/drawing/2014/main" id="{1357E98E-CC02-1441-A3C2-C6AB3BCF192D}"/>
              </a:ext>
            </a:extLst>
          </p:cNvPr>
          <p:cNvPicPr>
            <a:picLocks noChangeAspect="1"/>
          </p:cNvPicPr>
          <p:nvPr/>
        </p:nvPicPr>
        <p:blipFill rotWithShape="1">
          <a:blip r:embed="rId3"/>
          <a:srcRect l="15888" t="15805" r="15828" b="3408"/>
          <a:stretch/>
        </p:blipFill>
        <p:spPr>
          <a:xfrm>
            <a:off x="5360244" y="2407197"/>
            <a:ext cx="3226412" cy="2067660"/>
          </a:xfrm>
          <a:prstGeom prst="rect">
            <a:avLst/>
          </a:prstGeom>
        </p:spPr>
      </p:pic>
      <p:sp>
        <p:nvSpPr>
          <p:cNvPr id="17" name="TextBox 16">
            <a:extLst>
              <a:ext uri="{FF2B5EF4-FFF2-40B4-BE49-F238E27FC236}">
                <a16:creationId xmlns:a16="http://schemas.microsoft.com/office/drawing/2014/main" id="{C8607741-BD9B-F046-B61A-BD0D164C5DE0}"/>
              </a:ext>
            </a:extLst>
          </p:cNvPr>
          <p:cNvSpPr txBox="1"/>
          <p:nvPr/>
        </p:nvSpPr>
        <p:spPr>
          <a:xfrm>
            <a:off x="454025" y="1141049"/>
            <a:ext cx="8232773" cy="1200329"/>
          </a:xfrm>
          <a:prstGeom prst="rect">
            <a:avLst/>
          </a:prstGeom>
          <a:noFill/>
        </p:spPr>
        <p:txBody>
          <a:bodyPr wrap="square" rtlCol="0">
            <a:spAutoFit/>
          </a:bodyPr>
          <a:lstStyle/>
          <a:p>
            <a:r>
              <a:rPr lang="en-US" dirty="0"/>
              <a:t>Field reflectance measurements are typically performed at an open playa site to limit scattered light from local vegetation or buildings.  The surface should be uniform and flat, and imaged simultaneously with the overflight for similar solar geometry.</a:t>
            </a:r>
          </a:p>
        </p:txBody>
      </p:sp>
      <p:sp>
        <p:nvSpPr>
          <p:cNvPr id="5" name="TextBox 4">
            <a:extLst>
              <a:ext uri="{FF2B5EF4-FFF2-40B4-BE49-F238E27FC236}">
                <a16:creationId xmlns:a16="http://schemas.microsoft.com/office/drawing/2014/main" id="{AD398894-32CD-6446-989D-3B7193F74E0A}"/>
              </a:ext>
            </a:extLst>
          </p:cNvPr>
          <p:cNvSpPr txBox="1"/>
          <p:nvPr/>
        </p:nvSpPr>
        <p:spPr>
          <a:xfrm>
            <a:off x="5720576" y="4462656"/>
            <a:ext cx="2377574" cy="369332"/>
          </a:xfrm>
          <a:prstGeom prst="rect">
            <a:avLst/>
          </a:prstGeom>
          <a:noFill/>
        </p:spPr>
        <p:txBody>
          <a:bodyPr wrap="none" rtlCol="0">
            <a:spAutoFit/>
          </a:bodyPr>
          <a:lstStyle/>
          <a:p>
            <a:r>
              <a:rPr lang="en-US" dirty="0" err="1"/>
              <a:t>Desalpar</a:t>
            </a:r>
            <a:r>
              <a:rPr lang="en-US" dirty="0"/>
              <a:t> Playa, India</a:t>
            </a:r>
          </a:p>
        </p:txBody>
      </p:sp>
    </p:spTree>
    <p:extLst>
      <p:ext uri="{BB962C8B-B14F-4D97-AF65-F5344CB8AC3E}">
        <p14:creationId xmlns:p14="http://schemas.microsoft.com/office/powerpoint/2010/main" val="1678140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solidFill>
                  <a:srgbClr val="BA0C2F"/>
                </a:solidFill>
              </a:rPr>
              <a:t>1/16/2017</a:t>
            </a:r>
            <a:endParaRPr lang="en-US" dirty="0">
              <a:solidFill>
                <a:srgbClr val="BA0C2F"/>
              </a:solidFill>
            </a:endParaRPr>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16</a:t>
            </a:fld>
            <a:endParaRPr lang="en-US" dirty="0"/>
          </a:p>
        </p:txBody>
      </p:sp>
      <p:sp>
        <p:nvSpPr>
          <p:cNvPr id="5" name="Title 4"/>
          <p:cNvSpPr>
            <a:spLocks noGrp="1"/>
          </p:cNvSpPr>
          <p:nvPr>
            <p:ph type="ctrTitle"/>
          </p:nvPr>
        </p:nvSpPr>
        <p:spPr/>
        <p:txBody>
          <a:bodyPr/>
          <a:lstStyle/>
          <a:p>
            <a:r>
              <a:rPr lang="en-US" dirty="0"/>
              <a:t>Other artifacts</a:t>
            </a:r>
          </a:p>
        </p:txBody>
      </p:sp>
      <p:grpSp>
        <p:nvGrpSpPr>
          <p:cNvPr id="11" name="Group 10">
            <a:extLst>
              <a:ext uri="{FF2B5EF4-FFF2-40B4-BE49-F238E27FC236}">
                <a16:creationId xmlns:a16="http://schemas.microsoft.com/office/drawing/2014/main" id="{600643FD-0762-3D42-9E6B-0956B00DBF5F}"/>
              </a:ext>
            </a:extLst>
          </p:cNvPr>
          <p:cNvGrpSpPr/>
          <p:nvPr/>
        </p:nvGrpSpPr>
        <p:grpSpPr>
          <a:xfrm>
            <a:off x="694715" y="2482173"/>
            <a:ext cx="7326852" cy="3705811"/>
            <a:chOff x="454026" y="2011882"/>
            <a:chExt cx="8237411" cy="4166358"/>
          </a:xfrm>
        </p:grpSpPr>
        <p:sp>
          <p:nvSpPr>
            <p:cNvPr id="34" name="Oval 33">
              <a:extLst>
                <a:ext uri="{FF2B5EF4-FFF2-40B4-BE49-F238E27FC236}">
                  <a16:creationId xmlns:a16="http://schemas.microsoft.com/office/drawing/2014/main" id="{38F0C013-883B-D048-8E07-C83C4174AB01}"/>
                </a:ext>
              </a:extLst>
            </p:cNvPr>
            <p:cNvSpPr/>
            <p:nvPr/>
          </p:nvSpPr>
          <p:spPr>
            <a:xfrm>
              <a:off x="7257126" y="2319552"/>
              <a:ext cx="1434311" cy="2570542"/>
            </a:xfrm>
            <a:prstGeom prst="ellipse">
              <a:avLst/>
            </a:prstGeom>
            <a:solidFill>
              <a:schemeClr val="accent5">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solidFill>
                  <a:schemeClr val="tx1"/>
                </a:solidFill>
              </a:endParaRPr>
            </a:p>
          </p:txBody>
        </p:sp>
        <p:sp>
          <p:nvSpPr>
            <p:cNvPr id="6" name="Oval 5">
              <a:extLst>
                <a:ext uri="{FF2B5EF4-FFF2-40B4-BE49-F238E27FC236}">
                  <a16:creationId xmlns:a16="http://schemas.microsoft.com/office/drawing/2014/main" id="{48B4D44B-F496-5B46-87AA-8213A0999AB9}"/>
                </a:ext>
              </a:extLst>
            </p:cNvPr>
            <p:cNvSpPr/>
            <p:nvPr/>
          </p:nvSpPr>
          <p:spPr>
            <a:xfrm>
              <a:off x="5259946" y="2446909"/>
              <a:ext cx="1825606" cy="3110412"/>
            </a:xfrm>
            <a:prstGeom prst="ellipse">
              <a:avLst/>
            </a:prstGeom>
            <a:solidFill>
              <a:schemeClr val="accent5">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solidFill>
                  <a:schemeClr val="tx1"/>
                </a:solidFill>
              </a:endParaRPr>
            </a:p>
          </p:txBody>
        </p:sp>
        <p:sp>
          <p:nvSpPr>
            <p:cNvPr id="33" name="Oval 32">
              <a:extLst>
                <a:ext uri="{FF2B5EF4-FFF2-40B4-BE49-F238E27FC236}">
                  <a16:creationId xmlns:a16="http://schemas.microsoft.com/office/drawing/2014/main" id="{EFB0CA81-0F82-1642-9F06-4732E322C064}"/>
                </a:ext>
              </a:extLst>
            </p:cNvPr>
            <p:cNvSpPr/>
            <p:nvPr/>
          </p:nvSpPr>
          <p:spPr>
            <a:xfrm>
              <a:off x="1323562" y="3371921"/>
              <a:ext cx="3826106" cy="2609154"/>
            </a:xfrm>
            <a:prstGeom prst="ellipse">
              <a:avLst/>
            </a:prstGeom>
            <a:solidFill>
              <a:schemeClr val="accent5">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dirty="0">
                <a:solidFill>
                  <a:schemeClr val="tx1"/>
                </a:solidFill>
              </a:endParaRPr>
            </a:p>
          </p:txBody>
        </p:sp>
        <p:cxnSp>
          <p:nvCxnSpPr>
            <p:cNvPr id="9" name="Straight Arrow Connector 8"/>
            <p:cNvCxnSpPr>
              <a:cxnSpLocks/>
            </p:cNvCxnSpPr>
            <p:nvPr/>
          </p:nvCxnSpPr>
          <p:spPr>
            <a:xfrm flipV="1">
              <a:off x="1446028" y="2011882"/>
              <a:ext cx="12636" cy="3814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a:cxnSpLocks/>
            </p:cNvCxnSpPr>
            <p:nvPr/>
          </p:nvCxnSpPr>
          <p:spPr>
            <a:xfrm>
              <a:off x="1446028" y="5826642"/>
              <a:ext cx="71029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1679949" y="5826642"/>
              <a:ext cx="1256508" cy="311424"/>
            </a:xfrm>
            <a:prstGeom prst="rect">
              <a:avLst/>
            </a:prstGeom>
            <a:noFill/>
          </p:spPr>
          <p:txBody>
            <a:bodyPr wrap="none" rtlCol="0">
              <a:spAutoFit/>
            </a:bodyPr>
            <a:lstStyle/>
            <a:p>
              <a:r>
                <a:rPr lang="en-US" sz="1200" b="1" dirty="0">
                  <a:solidFill>
                    <a:srgbClr val="BA0C2F"/>
                  </a:solidFill>
                </a:rPr>
                <a:t>milliseconds</a:t>
              </a:r>
            </a:p>
          </p:txBody>
        </p:sp>
        <p:sp>
          <p:nvSpPr>
            <p:cNvPr id="15" name="TextBox 14"/>
            <p:cNvSpPr txBox="1"/>
            <p:nvPr/>
          </p:nvSpPr>
          <p:spPr>
            <a:xfrm>
              <a:off x="3804873" y="5826642"/>
              <a:ext cx="870832" cy="311424"/>
            </a:xfrm>
            <a:prstGeom prst="rect">
              <a:avLst/>
            </a:prstGeom>
            <a:noFill/>
          </p:spPr>
          <p:txBody>
            <a:bodyPr wrap="none" rtlCol="0">
              <a:spAutoFit/>
            </a:bodyPr>
            <a:lstStyle/>
            <a:p>
              <a:r>
                <a:rPr lang="en-US" sz="1200" b="1" dirty="0">
                  <a:solidFill>
                    <a:srgbClr val="BA0C2F"/>
                  </a:solidFill>
                </a:rPr>
                <a:t>minutes</a:t>
              </a:r>
            </a:p>
          </p:txBody>
        </p:sp>
        <p:sp>
          <p:nvSpPr>
            <p:cNvPr id="16" name="TextBox 15"/>
            <p:cNvSpPr txBox="1"/>
            <p:nvPr/>
          </p:nvSpPr>
          <p:spPr>
            <a:xfrm>
              <a:off x="5656821" y="5866816"/>
              <a:ext cx="832986" cy="311424"/>
            </a:xfrm>
            <a:prstGeom prst="rect">
              <a:avLst/>
            </a:prstGeom>
            <a:noFill/>
          </p:spPr>
          <p:txBody>
            <a:bodyPr wrap="none" rtlCol="0">
              <a:spAutoFit/>
            </a:bodyPr>
            <a:lstStyle/>
            <a:p>
              <a:r>
                <a:rPr lang="en-US" sz="1200" b="1" dirty="0">
                  <a:solidFill>
                    <a:srgbClr val="BA0C2F"/>
                  </a:solidFill>
                </a:rPr>
                <a:t>months</a:t>
              </a:r>
            </a:p>
          </p:txBody>
        </p:sp>
        <p:sp>
          <p:nvSpPr>
            <p:cNvPr id="18" name="TextBox 17"/>
            <p:cNvSpPr txBox="1"/>
            <p:nvPr/>
          </p:nvSpPr>
          <p:spPr>
            <a:xfrm>
              <a:off x="491097" y="2643854"/>
              <a:ext cx="924357" cy="519039"/>
            </a:xfrm>
            <a:prstGeom prst="rect">
              <a:avLst/>
            </a:prstGeom>
            <a:noFill/>
          </p:spPr>
          <p:txBody>
            <a:bodyPr wrap="square" rtlCol="0">
              <a:spAutoFit/>
            </a:bodyPr>
            <a:lstStyle/>
            <a:p>
              <a:pPr algn="r"/>
              <a:r>
                <a:rPr lang="en-US" sz="1200" b="1" dirty="0">
                  <a:solidFill>
                    <a:srgbClr val="BA0C2F"/>
                  </a:solidFill>
                </a:rPr>
                <a:t>Whole FPA</a:t>
              </a:r>
            </a:p>
          </p:txBody>
        </p:sp>
        <p:sp>
          <p:nvSpPr>
            <p:cNvPr id="19" name="TextBox 18"/>
            <p:cNvSpPr txBox="1"/>
            <p:nvPr/>
          </p:nvSpPr>
          <p:spPr>
            <a:xfrm>
              <a:off x="454026" y="3615090"/>
              <a:ext cx="944486" cy="519039"/>
            </a:xfrm>
            <a:prstGeom prst="rect">
              <a:avLst/>
            </a:prstGeom>
            <a:noFill/>
          </p:spPr>
          <p:txBody>
            <a:bodyPr wrap="square" rtlCol="0">
              <a:spAutoFit/>
            </a:bodyPr>
            <a:lstStyle/>
            <a:p>
              <a:pPr algn="r"/>
              <a:r>
                <a:rPr lang="en-US" sz="1200" b="1" dirty="0">
                  <a:solidFill>
                    <a:srgbClr val="BA0C2F"/>
                  </a:solidFill>
                </a:rPr>
                <a:t>FPA sub-region</a:t>
              </a:r>
            </a:p>
          </p:txBody>
        </p:sp>
        <p:sp>
          <p:nvSpPr>
            <p:cNvPr id="20" name="TextBox 19"/>
            <p:cNvSpPr txBox="1"/>
            <p:nvPr/>
          </p:nvSpPr>
          <p:spPr>
            <a:xfrm>
              <a:off x="491096" y="5106565"/>
              <a:ext cx="983781" cy="519039"/>
            </a:xfrm>
            <a:prstGeom prst="rect">
              <a:avLst/>
            </a:prstGeom>
            <a:noFill/>
          </p:spPr>
          <p:txBody>
            <a:bodyPr wrap="square" rtlCol="0">
              <a:spAutoFit/>
            </a:bodyPr>
            <a:lstStyle/>
            <a:p>
              <a:pPr algn="r"/>
              <a:r>
                <a:rPr lang="en-US" sz="1200" b="1" dirty="0">
                  <a:solidFill>
                    <a:srgbClr val="BA0C2F"/>
                  </a:solidFill>
                </a:rPr>
                <a:t>FPA element</a:t>
              </a:r>
            </a:p>
          </p:txBody>
        </p:sp>
        <p:sp>
          <p:nvSpPr>
            <p:cNvPr id="21" name="TextBox 20"/>
            <p:cNvSpPr txBox="1"/>
            <p:nvPr/>
          </p:nvSpPr>
          <p:spPr>
            <a:xfrm>
              <a:off x="5684629" y="4728980"/>
              <a:ext cx="860019" cy="311424"/>
            </a:xfrm>
            <a:prstGeom prst="rect">
              <a:avLst/>
            </a:prstGeom>
            <a:noFill/>
          </p:spPr>
          <p:txBody>
            <a:bodyPr wrap="none" rtlCol="0">
              <a:spAutoFit/>
            </a:bodyPr>
            <a:lstStyle/>
            <a:p>
              <a:pPr algn="ctr"/>
              <a:r>
                <a:rPr lang="en-US" sz="1200" dirty="0"/>
                <a:t>Flat field</a:t>
              </a:r>
            </a:p>
          </p:txBody>
        </p:sp>
        <p:sp>
          <p:nvSpPr>
            <p:cNvPr id="22" name="TextBox 21"/>
            <p:cNvSpPr txBox="1"/>
            <p:nvPr/>
          </p:nvSpPr>
          <p:spPr>
            <a:xfrm>
              <a:off x="5470838" y="2745138"/>
              <a:ext cx="1403822" cy="519039"/>
            </a:xfrm>
            <a:prstGeom prst="rect">
              <a:avLst/>
            </a:prstGeom>
            <a:noFill/>
          </p:spPr>
          <p:txBody>
            <a:bodyPr wrap="square" rtlCol="0">
              <a:spAutoFit/>
            </a:bodyPr>
            <a:lstStyle/>
            <a:p>
              <a:pPr algn="ctr"/>
              <a:r>
                <a:rPr lang="en-US" sz="1200" dirty="0"/>
                <a:t>NIST radiometry</a:t>
              </a:r>
            </a:p>
          </p:txBody>
        </p:sp>
        <p:sp>
          <p:nvSpPr>
            <p:cNvPr id="23" name="TextBox 22"/>
            <p:cNvSpPr txBox="1"/>
            <p:nvPr/>
          </p:nvSpPr>
          <p:spPr>
            <a:xfrm>
              <a:off x="5348755" y="3623054"/>
              <a:ext cx="1562702" cy="726655"/>
            </a:xfrm>
            <a:prstGeom prst="rect">
              <a:avLst/>
            </a:prstGeom>
            <a:noFill/>
          </p:spPr>
          <p:txBody>
            <a:bodyPr wrap="square" rtlCol="0">
              <a:spAutoFit/>
            </a:bodyPr>
            <a:lstStyle/>
            <a:p>
              <a:pPr algn="ctr"/>
              <a:r>
                <a:rPr lang="en-US" sz="1200" dirty="0"/>
                <a:t>Atmospheric wavelength tuning</a:t>
              </a:r>
            </a:p>
          </p:txBody>
        </p:sp>
        <p:sp>
          <p:nvSpPr>
            <p:cNvPr id="26" name="TextBox 25"/>
            <p:cNvSpPr txBox="1"/>
            <p:nvPr/>
          </p:nvSpPr>
          <p:spPr>
            <a:xfrm rot="10800000" flipV="1">
              <a:off x="1573619" y="5332304"/>
              <a:ext cx="1684962" cy="311424"/>
            </a:xfrm>
            <a:prstGeom prst="rect">
              <a:avLst/>
            </a:prstGeom>
            <a:noFill/>
          </p:spPr>
          <p:txBody>
            <a:bodyPr wrap="square" rtlCol="0">
              <a:spAutoFit/>
            </a:bodyPr>
            <a:lstStyle/>
            <a:p>
              <a:pPr algn="ctr"/>
              <a:r>
                <a:rPr lang="en-US" sz="1200"/>
                <a:t>Pedestal shift</a:t>
              </a:r>
              <a:endParaRPr lang="en-US" sz="1200" dirty="0"/>
            </a:p>
          </p:txBody>
        </p:sp>
        <p:sp>
          <p:nvSpPr>
            <p:cNvPr id="27" name="TextBox 26"/>
            <p:cNvSpPr txBox="1"/>
            <p:nvPr/>
          </p:nvSpPr>
          <p:spPr>
            <a:xfrm rot="10800000" flipV="1">
              <a:off x="3476243" y="5304390"/>
              <a:ext cx="1684962" cy="311424"/>
            </a:xfrm>
            <a:prstGeom prst="rect">
              <a:avLst/>
            </a:prstGeom>
            <a:noFill/>
          </p:spPr>
          <p:txBody>
            <a:bodyPr wrap="square" rtlCol="0">
              <a:spAutoFit/>
            </a:bodyPr>
            <a:lstStyle/>
            <a:p>
              <a:pPr algn="ctr"/>
              <a:r>
                <a:rPr lang="en-US" sz="1200" dirty="0"/>
                <a:t>Dark offset</a:t>
              </a:r>
            </a:p>
          </p:txBody>
        </p:sp>
        <p:sp>
          <p:nvSpPr>
            <p:cNvPr id="28" name="TextBox 27"/>
            <p:cNvSpPr txBox="1"/>
            <p:nvPr/>
          </p:nvSpPr>
          <p:spPr>
            <a:xfrm rot="10800000" flipV="1">
              <a:off x="3329889" y="4648110"/>
              <a:ext cx="1958906" cy="311424"/>
            </a:xfrm>
            <a:prstGeom prst="rect">
              <a:avLst/>
            </a:prstGeom>
            <a:noFill/>
          </p:spPr>
          <p:txBody>
            <a:bodyPr wrap="square" rtlCol="0">
              <a:spAutoFit/>
            </a:bodyPr>
            <a:lstStyle/>
            <a:p>
              <a:pPr algn="ctr"/>
              <a:r>
                <a:rPr lang="en-US" sz="1200" dirty="0"/>
                <a:t>Markov </a:t>
              </a:r>
              <a:r>
                <a:rPr lang="en-US" sz="1200" dirty="0" err="1"/>
                <a:t>destriping</a:t>
              </a:r>
              <a:endParaRPr lang="en-US" sz="1200" dirty="0"/>
            </a:p>
          </p:txBody>
        </p:sp>
        <p:sp>
          <p:nvSpPr>
            <p:cNvPr id="32" name="TextBox 31"/>
            <p:cNvSpPr txBox="1"/>
            <p:nvPr/>
          </p:nvSpPr>
          <p:spPr>
            <a:xfrm rot="10800000" flipV="1">
              <a:off x="1573619" y="3944800"/>
              <a:ext cx="1684962" cy="311424"/>
            </a:xfrm>
            <a:prstGeom prst="rect">
              <a:avLst/>
            </a:prstGeom>
            <a:noFill/>
          </p:spPr>
          <p:txBody>
            <a:bodyPr wrap="square" rtlCol="0">
              <a:spAutoFit/>
            </a:bodyPr>
            <a:lstStyle/>
            <a:p>
              <a:pPr algn="ctr"/>
              <a:r>
                <a:rPr lang="en-US" sz="1200" dirty="0"/>
                <a:t>Panel Ghost</a:t>
              </a:r>
            </a:p>
          </p:txBody>
        </p:sp>
        <p:sp>
          <p:nvSpPr>
            <p:cNvPr id="36" name="TextBox 35"/>
            <p:cNvSpPr txBox="1"/>
            <p:nvPr/>
          </p:nvSpPr>
          <p:spPr>
            <a:xfrm>
              <a:off x="7633338" y="5866816"/>
              <a:ext cx="656369" cy="311424"/>
            </a:xfrm>
            <a:prstGeom prst="rect">
              <a:avLst/>
            </a:prstGeom>
            <a:noFill/>
          </p:spPr>
          <p:txBody>
            <a:bodyPr wrap="none" rtlCol="0">
              <a:spAutoFit/>
            </a:bodyPr>
            <a:lstStyle/>
            <a:p>
              <a:r>
                <a:rPr lang="en-US" sz="1200" b="1" dirty="0">
                  <a:solidFill>
                    <a:srgbClr val="BA0C2F"/>
                  </a:solidFill>
                </a:rPr>
                <a:t>years</a:t>
              </a:r>
            </a:p>
          </p:txBody>
        </p:sp>
        <p:sp>
          <p:nvSpPr>
            <p:cNvPr id="37" name="TextBox 36"/>
            <p:cNvSpPr txBox="1"/>
            <p:nvPr/>
          </p:nvSpPr>
          <p:spPr>
            <a:xfrm>
              <a:off x="7411927" y="3623054"/>
              <a:ext cx="1220368" cy="726655"/>
            </a:xfrm>
            <a:prstGeom prst="rect">
              <a:avLst/>
            </a:prstGeom>
            <a:noFill/>
          </p:spPr>
          <p:txBody>
            <a:bodyPr wrap="square" rtlCol="0">
              <a:spAutoFit/>
            </a:bodyPr>
            <a:lstStyle/>
            <a:p>
              <a:pPr algn="ctr"/>
              <a:r>
                <a:rPr lang="en-US" sz="1200" dirty="0"/>
                <a:t>Laboratory wavelength calibration</a:t>
              </a:r>
            </a:p>
          </p:txBody>
        </p:sp>
        <p:sp>
          <p:nvSpPr>
            <p:cNvPr id="24" name="TextBox 23">
              <a:extLst>
                <a:ext uri="{FF2B5EF4-FFF2-40B4-BE49-F238E27FC236}">
                  <a16:creationId xmlns:a16="http://schemas.microsoft.com/office/drawing/2014/main" id="{884DB312-F3ED-934C-A802-B0AA69F75E21}"/>
                </a:ext>
              </a:extLst>
            </p:cNvPr>
            <p:cNvSpPr txBox="1"/>
            <p:nvPr/>
          </p:nvSpPr>
          <p:spPr>
            <a:xfrm>
              <a:off x="7414108" y="2590938"/>
              <a:ext cx="1134913" cy="519039"/>
            </a:xfrm>
            <a:prstGeom prst="rect">
              <a:avLst/>
            </a:prstGeom>
            <a:noFill/>
          </p:spPr>
          <p:txBody>
            <a:bodyPr wrap="square" rtlCol="0">
              <a:spAutoFit/>
            </a:bodyPr>
            <a:lstStyle/>
            <a:p>
              <a:pPr algn="ctr"/>
              <a:r>
                <a:rPr lang="en-US" sz="1200" dirty="0"/>
                <a:t>SRF correction</a:t>
              </a:r>
            </a:p>
          </p:txBody>
        </p:sp>
        <p:sp>
          <p:nvSpPr>
            <p:cNvPr id="25" name="TextBox 24">
              <a:extLst>
                <a:ext uri="{FF2B5EF4-FFF2-40B4-BE49-F238E27FC236}">
                  <a16:creationId xmlns:a16="http://schemas.microsoft.com/office/drawing/2014/main" id="{10EE0248-4977-584B-BB64-0ED8349A5496}"/>
                </a:ext>
              </a:extLst>
            </p:cNvPr>
            <p:cNvSpPr txBox="1"/>
            <p:nvPr/>
          </p:nvSpPr>
          <p:spPr>
            <a:xfrm>
              <a:off x="1458664" y="4493670"/>
              <a:ext cx="1799917" cy="519039"/>
            </a:xfrm>
            <a:prstGeom prst="rect">
              <a:avLst/>
            </a:prstGeom>
            <a:noFill/>
          </p:spPr>
          <p:txBody>
            <a:bodyPr wrap="square" rtlCol="0">
              <a:spAutoFit/>
            </a:bodyPr>
            <a:lstStyle/>
            <a:p>
              <a:pPr algn="ctr"/>
              <a:r>
                <a:rPr lang="en-US" sz="1200" dirty="0"/>
                <a:t>“Bad element” replacement</a:t>
              </a:r>
            </a:p>
          </p:txBody>
        </p:sp>
        <p:sp>
          <p:nvSpPr>
            <p:cNvPr id="35" name="TextBox 34">
              <a:extLst>
                <a:ext uri="{FF2B5EF4-FFF2-40B4-BE49-F238E27FC236}">
                  <a16:creationId xmlns:a16="http://schemas.microsoft.com/office/drawing/2014/main" id="{E62A80E0-206A-1D4C-86F9-1F485197DD0E}"/>
                </a:ext>
              </a:extLst>
            </p:cNvPr>
            <p:cNvSpPr txBox="1"/>
            <p:nvPr/>
          </p:nvSpPr>
          <p:spPr>
            <a:xfrm rot="10800000" flipV="1">
              <a:off x="2080081" y="2815500"/>
              <a:ext cx="1785671" cy="519039"/>
            </a:xfrm>
            <a:prstGeom prst="rect">
              <a:avLst/>
            </a:prstGeom>
            <a:noFill/>
          </p:spPr>
          <p:txBody>
            <a:bodyPr wrap="square" rtlCol="0">
              <a:spAutoFit/>
            </a:bodyPr>
            <a:lstStyle/>
            <a:p>
              <a:pPr algn="ctr"/>
              <a:r>
                <a:rPr lang="en-US" sz="1200" b="1" dirty="0">
                  <a:solidFill>
                    <a:srgbClr val="0070C0"/>
                  </a:solidFill>
                </a:rPr>
                <a:t>Electronic and thermal effects</a:t>
              </a:r>
            </a:p>
          </p:txBody>
        </p:sp>
        <p:sp>
          <p:nvSpPr>
            <p:cNvPr id="39" name="TextBox 38">
              <a:extLst>
                <a:ext uri="{FF2B5EF4-FFF2-40B4-BE49-F238E27FC236}">
                  <a16:creationId xmlns:a16="http://schemas.microsoft.com/office/drawing/2014/main" id="{D2B89E75-B11F-C344-A513-E3F7D5DF1A19}"/>
                </a:ext>
              </a:extLst>
            </p:cNvPr>
            <p:cNvSpPr txBox="1"/>
            <p:nvPr/>
          </p:nvSpPr>
          <p:spPr>
            <a:xfrm rot="10800000" flipV="1">
              <a:off x="4234767" y="2427581"/>
              <a:ext cx="1684962" cy="519039"/>
            </a:xfrm>
            <a:prstGeom prst="rect">
              <a:avLst/>
            </a:prstGeom>
            <a:noFill/>
          </p:spPr>
          <p:txBody>
            <a:bodyPr wrap="square" rtlCol="0">
              <a:spAutoFit/>
            </a:bodyPr>
            <a:lstStyle/>
            <a:p>
              <a:pPr algn="ctr"/>
              <a:r>
                <a:rPr lang="en-US" sz="1200" b="1" dirty="0">
                  <a:solidFill>
                    <a:srgbClr val="0070C0"/>
                  </a:solidFill>
                </a:rPr>
                <a:t> Detector and alignment  </a:t>
              </a:r>
            </a:p>
          </p:txBody>
        </p:sp>
        <p:sp>
          <p:nvSpPr>
            <p:cNvPr id="40" name="TextBox 39">
              <a:extLst>
                <a:ext uri="{FF2B5EF4-FFF2-40B4-BE49-F238E27FC236}">
                  <a16:creationId xmlns:a16="http://schemas.microsoft.com/office/drawing/2014/main" id="{F39B11DD-AFC6-BF4C-9554-DAF014E09643}"/>
                </a:ext>
              </a:extLst>
            </p:cNvPr>
            <p:cNvSpPr txBox="1"/>
            <p:nvPr/>
          </p:nvSpPr>
          <p:spPr>
            <a:xfrm rot="10800000" flipV="1">
              <a:off x="6624282" y="2033838"/>
              <a:ext cx="1563753" cy="311424"/>
            </a:xfrm>
            <a:prstGeom prst="rect">
              <a:avLst/>
            </a:prstGeom>
            <a:noFill/>
          </p:spPr>
          <p:txBody>
            <a:bodyPr wrap="square" rtlCol="0">
              <a:spAutoFit/>
            </a:bodyPr>
            <a:lstStyle/>
            <a:p>
              <a:pPr algn="ctr"/>
              <a:r>
                <a:rPr lang="en-US" sz="1200" b="1" dirty="0">
                  <a:solidFill>
                    <a:srgbClr val="0070C0"/>
                  </a:solidFill>
                </a:rPr>
                <a:t>Optical effects</a:t>
              </a:r>
            </a:p>
          </p:txBody>
        </p:sp>
      </p:grpSp>
      <p:sp>
        <p:nvSpPr>
          <p:cNvPr id="38" name="TextBox 37">
            <a:extLst>
              <a:ext uri="{FF2B5EF4-FFF2-40B4-BE49-F238E27FC236}">
                <a16:creationId xmlns:a16="http://schemas.microsoft.com/office/drawing/2014/main" id="{566532A7-9B05-844C-8542-775C47FBE416}"/>
              </a:ext>
            </a:extLst>
          </p:cNvPr>
          <p:cNvSpPr txBox="1"/>
          <p:nvPr/>
        </p:nvSpPr>
        <p:spPr>
          <a:xfrm>
            <a:off x="454025" y="1141049"/>
            <a:ext cx="8232773" cy="923330"/>
          </a:xfrm>
          <a:prstGeom prst="rect">
            <a:avLst/>
          </a:prstGeom>
          <a:noFill/>
        </p:spPr>
        <p:txBody>
          <a:bodyPr wrap="square" rtlCol="0">
            <a:spAutoFit/>
          </a:bodyPr>
          <a:lstStyle/>
          <a:p>
            <a:r>
              <a:rPr lang="en-US" dirty="0"/>
              <a:t>A variety of artifacts appear in imaging spectrometer data due to electronic and optical effects on different timescales.  Interested? Check out the explanatory paper by Chapman et al., </a:t>
            </a:r>
            <a:r>
              <a:rPr lang="en-US" i="1" dirty="0"/>
              <a:t>Remote Sensing</a:t>
            </a:r>
            <a:r>
              <a:rPr lang="en-US" dirty="0"/>
              <a:t>, 2019.</a:t>
            </a:r>
          </a:p>
        </p:txBody>
      </p:sp>
    </p:spTree>
    <p:extLst>
      <p:ext uri="{BB962C8B-B14F-4D97-AF65-F5344CB8AC3E}">
        <p14:creationId xmlns:p14="http://schemas.microsoft.com/office/powerpoint/2010/main" val="522555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402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D1E9EE-AF47-674B-AA64-61E7A245536D}"/>
              </a:ext>
            </a:extLst>
          </p:cNvPr>
          <p:cNvSpPr>
            <a:spLocks noGrp="1"/>
          </p:cNvSpPr>
          <p:nvPr>
            <p:ph type="dt" sz="half" idx="2"/>
          </p:nvPr>
        </p:nvSpPr>
        <p:spPr/>
        <p:txBody>
          <a:bodyPr/>
          <a:lstStyle/>
          <a:p>
            <a:fld id="{097E6AA7-8917-B34C-83E1-5B6384AA0940}" type="datetime1">
              <a:rPr lang="en-US" smtClean="0"/>
              <a:t>2/13/20</a:t>
            </a:fld>
            <a:endParaRPr lang="en-US" dirty="0"/>
          </a:p>
        </p:txBody>
      </p:sp>
      <p:sp>
        <p:nvSpPr>
          <p:cNvPr id="3" name="Footer Placeholder 2">
            <a:extLst>
              <a:ext uri="{FF2B5EF4-FFF2-40B4-BE49-F238E27FC236}">
                <a16:creationId xmlns:a16="http://schemas.microsoft.com/office/drawing/2014/main" id="{AEA51D85-A6B0-E442-A2DC-18E6CA38B30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18B1ED9F-8DE0-4A47-A075-6E01545D6B37}"/>
              </a:ext>
            </a:extLst>
          </p:cNvPr>
          <p:cNvSpPr>
            <a:spLocks noGrp="1"/>
          </p:cNvSpPr>
          <p:nvPr>
            <p:ph type="sldNum" sz="quarter" idx="4"/>
          </p:nvPr>
        </p:nvSpPr>
        <p:spPr/>
        <p:txBody>
          <a:bodyPr/>
          <a:lstStyle/>
          <a:p>
            <a:fld id="{1BB0B505-5A34-8746-A5A9-793D5E51FFCB}" type="slidenum">
              <a:rPr lang="en-US" smtClean="0"/>
              <a:pPr/>
              <a:t>18</a:t>
            </a:fld>
            <a:endParaRPr lang="en-US" dirty="0"/>
          </a:p>
        </p:txBody>
      </p:sp>
      <p:sp>
        <p:nvSpPr>
          <p:cNvPr id="6" name="Title 5">
            <a:extLst>
              <a:ext uri="{FF2B5EF4-FFF2-40B4-BE49-F238E27FC236}">
                <a16:creationId xmlns:a16="http://schemas.microsoft.com/office/drawing/2014/main" id="{2D50D438-F29D-CF49-8C4C-E24F37500440}"/>
              </a:ext>
            </a:extLst>
          </p:cNvPr>
          <p:cNvSpPr>
            <a:spLocks noGrp="1"/>
          </p:cNvSpPr>
          <p:nvPr>
            <p:ph type="ctrTitle"/>
          </p:nvPr>
        </p:nvSpPr>
        <p:spPr/>
        <p:txBody>
          <a:bodyPr/>
          <a:lstStyle/>
          <a:p>
            <a:r>
              <a:rPr lang="en-US" dirty="0"/>
              <a:t>Exercise 7: Radiometric Calibration / Validation</a:t>
            </a:r>
          </a:p>
        </p:txBody>
      </p:sp>
      <p:sp>
        <p:nvSpPr>
          <p:cNvPr id="7" name="Title 1">
            <a:extLst>
              <a:ext uri="{FF2B5EF4-FFF2-40B4-BE49-F238E27FC236}">
                <a16:creationId xmlns:a16="http://schemas.microsoft.com/office/drawing/2014/main" id="{C91F92C6-C436-D447-9FA2-FD998264DE33}"/>
              </a:ext>
            </a:extLst>
          </p:cNvPr>
          <p:cNvSpPr txBox="1">
            <a:spLocks/>
          </p:cNvSpPr>
          <p:nvPr/>
        </p:nvSpPr>
        <p:spPr>
          <a:xfrm>
            <a:off x="454026" y="1248187"/>
            <a:ext cx="5065828" cy="436031"/>
          </a:xfrm>
          <a:prstGeom prst="rect">
            <a:avLst/>
          </a:prstGeom>
        </p:spPr>
        <p:txBody>
          <a:bodyPr anchor="t">
            <a:noAutofit/>
          </a:bodyPr>
          <a:lstStyle>
            <a:lvl1pPr algn="l" defTabSz="457200" rtl="0" eaLnBrk="1" latinLnBrk="0" hangingPunct="1">
              <a:spcBef>
                <a:spcPct val="0"/>
              </a:spcBef>
              <a:buNone/>
              <a:defRPr sz="2800" b="1" i="0" kern="1200" cap="none">
                <a:solidFill>
                  <a:srgbClr val="000000"/>
                </a:solidFill>
                <a:latin typeface="Arial"/>
                <a:ea typeface="+mj-ea"/>
                <a:cs typeface="Arial"/>
              </a:defRPr>
            </a:lvl1pPr>
          </a:lstStyle>
          <a:p>
            <a:endParaRPr lang="en-US" i="1" dirty="0"/>
          </a:p>
        </p:txBody>
      </p:sp>
      <p:sp>
        <p:nvSpPr>
          <p:cNvPr id="27" name="TextBox 26">
            <a:extLst>
              <a:ext uri="{FF2B5EF4-FFF2-40B4-BE49-F238E27FC236}">
                <a16:creationId xmlns:a16="http://schemas.microsoft.com/office/drawing/2014/main" id="{533B3C24-E1E7-1048-891A-F0AB1E03D196}"/>
              </a:ext>
            </a:extLst>
          </p:cNvPr>
          <p:cNvSpPr txBox="1"/>
          <p:nvPr/>
        </p:nvSpPr>
        <p:spPr>
          <a:xfrm>
            <a:off x="454026" y="1139330"/>
            <a:ext cx="8249900" cy="1200329"/>
          </a:xfrm>
          <a:prstGeom prst="rect">
            <a:avLst/>
          </a:prstGeom>
          <a:noFill/>
        </p:spPr>
        <p:txBody>
          <a:bodyPr wrap="square" rtlCol="0">
            <a:spAutoFit/>
          </a:bodyPr>
          <a:lstStyle/>
          <a:p>
            <a:r>
              <a:rPr lang="en-US" b="1" dirty="0"/>
              <a:t>Objective</a:t>
            </a:r>
            <a:r>
              <a:rPr lang="en-US" dirty="0"/>
              <a:t>: Calibrate digital numbers and “close the loop” with predicted radiances from surface measurements acquired coincidently with an overflight of Ivanpah Playa, NM.  Compare alternative Radiative Transfer Models (RTMs).  Which is best?  Files include:</a:t>
            </a:r>
          </a:p>
        </p:txBody>
      </p:sp>
      <p:sp>
        <p:nvSpPr>
          <p:cNvPr id="9" name="TextBox 8">
            <a:extLst>
              <a:ext uri="{FF2B5EF4-FFF2-40B4-BE49-F238E27FC236}">
                <a16:creationId xmlns:a16="http://schemas.microsoft.com/office/drawing/2014/main" id="{728E09D3-B36A-C944-AC4F-CA1DB48CBF59}"/>
              </a:ext>
            </a:extLst>
          </p:cNvPr>
          <p:cNvSpPr txBox="1"/>
          <p:nvPr/>
        </p:nvSpPr>
        <p:spPr>
          <a:xfrm>
            <a:off x="-602166" y="2653990"/>
            <a:ext cx="184731" cy="369332"/>
          </a:xfrm>
          <a:prstGeom prst="rect">
            <a:avLst/>
          </a:prstGeom>
          <a:noFill/>
        </p:spPr>
        <p:txBody>
          <a:bodyPr wrap="none" rtlCol="0">
            <a:spAutoFit/>
          </a:bodyPr>
          <a:lstStyle/>
          <a:p>
            <a:endParaRPr lang="en-US"/>
          </a:p>
        </p:txBody>
      </p:sp>
      <p:pic>
        <p:nvPicPr>
          <p:cNvPr id="11" name="Picture 10">
            <a:extLst>
              <a:ext uri="{FF2B5EF4-FFF2-40B4-BE49-F238E27FC236}">
                <a16:creationId xmlns:a16="http://schemas.microsoft.com/office/drawing/2014/main" id="{E8B54848-8EBA-4F4D-91B4-42477AEDD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4263" y="2427288"/>
            <a:ext cx="2042961" cy="2723948"/>
          </a:xfrm>
          <a:prstGeom prst="rect">
            <a:avLst/>
          </a:prstGeom>
        </p:spPr>
      </p:pic>
      <p:sp>
        <p:nvSpPr>
          <p:cNvPr id="8" name="TextBox 7">
            <a:extLst>
              <a:ext uri="{FF2B5EF4-FFF2-40B4-BE49-F238E27FC236}">
                <a16:creationId xmlns:a16="http://schemas.microsoft.com/office/drawing/2014/main" id="{866E68F5-6FA8-FA4D-AB93-045AD401E9D7}"/>
              </a:ext>
            </a:extLst>
          </p:cNvPr>
          <p:cNvSpPr txBox="1"/>
          <p:nvPr/>
        </p:nvSpPr>
        <p:spPr>
          <a:xfrm>
            <a:off x="454026" y="2339659"/>
            <a:ext cx="6016154" cy="3416320"/>
          </a:xfrm>
          <a:prstGeom prst="rect">
            <a:avLst/>
          </a:prstGeom>
          <a:noFill/>
        </p:spPr>
        <p:txBody>
          <a:bodyPr wrap="square" rtlCol="0">
            <a:spAutoFit/>
          </a:bodyPr>
          <a:lstStyle/>
          <a:p>
            <a:pPr marL="285750" indent="-285750">
              <a:buFont typeface="Arial" panose="020B0604020202020204" pitchFamily="34" charset="0"/>
              <a:buChar char="•"/>
            </a:pPr>
            <a:r>
              <a:rPr lang="en-US" b="1" dirty="0" err="1"/>
              <a:t>predicted_radiance_atrem</a:t>
            </a:r>
            <a:r>
              <a:rPr lang="en-US" b="1" dirty="0"/>
              <a:t> -</a:t>
            </a:r>
            <a:r>
              <a:rPr lang="en-US" dirty="0"/>
              <a:t> a prediction of at-sensor radiance following Thompson et al., (RSE 2015).</a:t>
            </a:r>
          </a:p>
          <a:p>
            <a:pPr marL="285750" indent="-285750">
              <a:buFont typeface="Arial" panose="020B0604020202020204" pitchFamily="34" charset="0"/>
              <a:buChar char="•"/>
            </a:pPr>
            <a:r>
              <a:rPr lang="en-US" b="1" dirty="0" err="1"/>
              <a:t>predicted_radiance_modtran</a:t>
            </a:r>
            <a:r>
              <a:rPr lang="en-US" b="1" dirty="0"/>
              <a:t> - </a:t>
            </a:r>
            <a:r>
              <a:rPr lang="en-US" dirty="0"/>
              <a:t>via the MODTRAN RTM</a:t>
            </a:r>
          </a:p>
          <a:p>
            <a:pPr marL="285750" indent="-285750">
              <a:buFont typeface="Arial" panose="020B0604020202020204" pitchFamily="34" charset="0"/>
              <a:buChar char="•"/>
            </a:pPr>
            <a:r>
              <a:rPr lang="en-US" b="1" dirty="0"/>
              <a:t>flat -</a:t>
            </a:r>
            <a:r>
              <a:rPr lang="en-US" dirty="0"/>
              <a:t> a flat field frame</a:t>
            </a:r>
          </a:p>
          <a:p>
            <a:pPr marL="285750" indent="-285750">
              <a:buFont typeface="Arial" panose="020B0604020202020204" pitchFamily="34" charset="0"/>
              <a:buChar char="•"/>
            </a:pPr>
            <a:r>
              <a:rPr lang="en-US" b="1" dirty="0" err="1"/>
              <a:t>rcc.txt</a:t>
            </a:r>
            <a:r>
              <a:rPr lang="en-US" b="1" dirty="0"/>
              <a:t> - </a:t>
            </a:r>
            <a:r>
              <a:rPr lang="en-US" dirty="0"/>
              <a:t>a file of radiometric calibration coefficients</a:t>
            </a:r>
          </a:p>
          <a:p>
            <a:pPr marL="285750" indent="-285750">
              <a:buFont typeface="Arial" panose="020B0604020202020204" pitchFamily="34" charset="0"/>
              <a:buChar char="•"/>
            </a:pPr>
            <a:r>
              <a:rPr lang="en-US" b="1" dirty="0"/>
              <a:t>dark -</a:t>
            </a:r>
            <a:r>
              <a:rPr lang="en-US" dirty="0"/>
              <a:t> a dark current frame</a:t>
            </a:r>
          </a:p>
          <a:p>
            <a:pPr marL="285750" indent="-285750">
              <a:buFont typeface="Arial" panose="020B0604020202020204" pitchFamily="34" charset="0"/>
              <a:buChar char="•"/>
            </a:pPr>
            <a:r>
              <a:rPr lang="en-US" b="1" dirty="0" err="1"/>
              <a:t>dn</a:t>
            </a:r>
            <a:r>
              <a:rPr lang="en-US" b="1" dirty="0"/>
              <a:t> - </a:t>
            </a:r>
            <a:r>
              <a:rPr lang="en-US" dirty="0"/>
              <a:t>an imaging spectrometer file containing raw spectrometer data</a:t>
            </a:r>
          </a:p>
          <a:p>
            <a:pPr marL="285750" indent="-285750">
              <a:buFont typeface="Arial" panose="020B0604020202020204" pitchFamily="34" charset="0"/>
              <a:buChar char="•"/>
            </a:pPr>
            <a:r>
              <a:rPr lang="en-US" b="1" dirty="0"/>
              <a:t>loc - </a:t>
            </a:r>
            <a:r>
              <a:rPr lang="en-US" dirty="0"/>
              <a:t>3 bands, latitude, longitude, altitude, of the non-orthorectified FN file. </a:t>
            </a:r>
            <a:endParaRPr lang="en-US" b="1" dirty="0"/>
          </a:p>
          <a:p>
            <a:endParaRPr lang="en-US" dirty="0"/>
          </a:p>
        </p:txBody>
      </p:sp>
      <p:sp>
        <p:nvSpPr>
          <p:cNvPr id="12" name="TextBox 11">
            <a:extLst>
              <a:ext uri="{FF2B5EF4-FFF2-40B4-BE49-F238E27FC236}">
                <a16:creationId xmlns:a16="http://schemas.microsoft.com/office/drawing/2014/main" id="{73B94108-96A7-1B4D-A82A-5965035DF3E3}"/>
              </a:ext>
            </a:extLst>
          </p:cNvPr>
          <p:cNvSpPr txBox="1"/>
          <p:nvPr/>
        </p:nvSpPr>
        <p:spPr>
          <a:xfrm>
            <a:off x="454026" y="5475108"/>
            <a:ext cx="8133198" cy="1200329"/>
          </a:xfrm>
          <a:prstGeom prst="rect">
            <a:avLst/>
          </a:prstGeom>
          <a:noFill/>
        </p:spPr>
        <p:txBody>
          <a:bodyPr wrap="square" rtlCol="0">
            <a:spAutoFit/>
          </a:bodyPr>
          <a:lstStyle/>
          <a:p>
            <a:r>
              <a:rPr lang="en-US" dirty="0"/>
              <a:t>Reflectance was measured between two blue tarps placed on the playa surface, and used in the radiative transfer model.  </a:t>
            </a:r>
            <a:r>
              <a:rPr lang="en-US" b="1" dirty="0"/>
              <a:t>South tarp: </a:t>
            </a:r>
            <a:r>
              <a:rPr lang="en-US" dirty="0"/>
              <a:t>35.60285N, 115.40388W.  </a:t>
            </a:r>
            <a:r>
              <a:rPr lang="en-US" b="1" dirty="0"/>
              <a:t>North tarp: </a:t>
            </a:r>
            <a:r>
              <a:rPr lang="en-US" dirty="0"/>
              <a:t>35.60466, -115.40266</a:t>
            </a:r>
          </a:p>
          <a:p>
            <a:endParaRPr lang="en-US" dirty="0"/>
          </a:p>
        </p:txBody>
      </p:sp>
    </p:spTree>
    <p:extLst>
      <p:ext uri="{BB962C8B-B14F-4D97-AF65-F5344CB8AC3E}">
        <p14:creationId xmlns:p14="http://schemas.microsoft.com/office/powerpoint/2010/main" val="191903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2010_0210_alt-v1rgb.png"/>
          <p:cNvPicPr>
            <a:picLocks noChangeAspect="1"/>
          </p:cNvPicPr>
          <p:nvPr/>
        </p:nvPicPr>
        <p:blipFill rotWithShape="1">
          <a:blip r:embed="rId2">
            <a:extLst>
              <a:ext uri="{28A0092B-C50C-407E-A947-70E740481C1C}">
                <a14:useLocalDpi xmlns:a14="http://schemas.microsoft.com/office/drawing/2010/main" val="0"/>
              </a:ext>
            </a:extLst>
          </a:blip>
          <a:srcRect t="41030" b="4746"/>
          <a:stretch/>
        </p:blipFill>
        <p:spPr>
          <a:xfrm>
            <a:off x="-12094" y="0"/>
            <a:ext cx="9188970" cy="4559905"/>
          </a:xfrm>
          <a:prstGeom prst="rect">
            <a:avLst/>
          </a:prstGeom>
        </p:spPr>
      </p:pic>
      <p:sp>
        <p:nvSpPr>
          <p:cNvPr id="7" name="TextBox 6">
            <a:extLst>
              <a:ext uri="{FF2B5EF4-FFF2-40B4-BE49-F238E27FC236}">
                <a16:creationId xmlns:a16="http://schemas.microsoft.com/office/drawing/2014/main" id="{0F4A4AA6-235B-7E4E-9878-5AF637523111}"/>
              </a:ext>
            </a:extLst>
          </p:cNvPr>
          <p:cNvSpPr txBox="1"/>
          <p:nvPr/>
        </p:nvSpPr>
        <p:spPr>
          <a:xfrm>
            <a:off x="234176" y="4672360"/>
            <a:ext cx="8742556" cy="1785104"/>
          </a:xfrm>
          <a:prstGeom prst="rect">
            <a:avLst/>
          </a:prstGeom>
          <a:noFill/>
        </p:spPr>
        <p:txBody>
          <a:bodyPr wrap="square" rtlCol="0">
            <a:spAutoFit/>
          </a:bodyPr>
          <a:lstStyle/>
          <a:p>
            <a:r>
              <a:rPr lang="en-US" sz="2800" b="1" dirty="0"/>
              <a:t>Goals for this module</a:t>
            </a:r>
            <a:endParaRPr lang="en-US" sz="1000" b="1" dirty="0"/>
          </a:p>
          <a:p>
            <a:endParaRPr lang="en-US" sz="1000" dirty="0"/>
          </a:p>
          <a:p>
            <a:r>
              <a:rPr lang="en-US"/>
              <a:t>Describe </a:t>
            </a:r>
            <a:r>
              <a:rPr lang="en-US" dirty="0"/>
              <a:t>factors affecting the physical measurement of radiance spectra</a:t>
            </a:r>
          </a:p>
          <a:p>
            <a:r>
              <a:rPr lang="en-US" dirty="0"/>
              <a:t>Interpret and apply calibration data to uncalibrated spectral data cubes</a:t>
            </a:r>
          </a:p>
          <a:p>
            <a:r>
              <a:rPr lang="en-US" dirty="0"/>
              <a:t>Validate radiances in remote field data using in-situ measurements</a:t>
            </a:r>
          </a:p>
          <a:p>
            <a:endParaRPr lang="en-US" dirty="0"/>
          </a:p>
        </p:txBody>
      </p:sp>
    </p:spTree>
    <p:extLst>
      <p:ext uri="{BB962C8B-B14F-4D97-AF65-F5344CB8AC3E}">
        <p14:creationId xmlns:p14="http://schemas.microsoft.com/office/powerpoint/2010/main" val="98282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5E8058-F1BE-3E4D-8F95-48647DD7B351}"/>
              </a:ext>
            </a:extLst>
          </p:cNvPr>
          <p:cNvSpPr>
            <a:spLocks noGrp="1"/>
          </p:cNvSpPr>
          <p:nvPr>
            <p:ph type="dt" sz="half" idx="2"/>
          </p:nvPr>
        </p:nvSpPr>
        <p:spPr/>
        <p:txBody>
          <a:bodyPr/>
          <a:lstStyle/>
          <a:p>
            <a:fld id="{5C34719C-2497-D546-83D1-6EE09713EC74}" type="datetime1">
              <a:rPr lang="en-US" smtClean="0"/>
              <a:t>2/13/20</a:t>
            </a:fld>
            <a:endParaRPr lang="en-US" dirty="0"/>
          </a:p>
        </p:txBody>
      </p:sp>
      <p:sp>
        <p:nvSpPr>
          <p:cNvPr id="3" name="Footer Placeholder 2">
            <a:extLst>
              <a:ext uri="{FF2B5EF4-FFF2-40B4-BE49-F238E27FC236}">
                <a16:creationId xmlns:a16="http://schemas.microsoft.com/office/drawing/2014/main" id="{5B0B3C47-C48C-6344-A149-07BF62B0317D}"/>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B2B930D0-7772-BA44-B3AC-88412B8023F1}"/>
              </a:ext>
            </a:extLst>
          </p:cNvPr>
          <p:cNvSpPr>
            <a:spLocks noGrp="1"/>
          </p:cNvSpPr>
          <p:nvPr>
            <p:ph type="sldNum" sz="quarter" idx="4"/>
          </p:nvPr>
        </p:nvSpPr>
        <p:spPr/>
        <p:txBody>
          <a:bodyPr/>
          <a:lstStyle/>
          <a:p>
            <a:fld id="{1BB0B505-5A34-8746-A5A9-793D5E51FFCB}" type="slidenum">
              <a:rPr lang="en-US" smtClean="0"/>
              <a:pPr/>
              <a:t>3</a:t>
            </a:fld>
            <a:endParaRPr lang="en-US" dirty="0"/>
          </a:p>
        </p:txBody>
      </p:sp>
      <p:sp>
        <p:nvSpPr>
          <p:cNvPr id="6" name="Title 5">
            <a:extLst>
              <a:ext uri="{FF2B5EF4-FFF2-40B4-BE49-F238E27FC236}">
                <a16:creationId xmlns:a16="http://schemas.microsoft.com/office/drawing/2014/main" id="{53B15304-2641-E14F-947B-AB2F20450360}"/>
              </a:ext>
            </a:extLst>
          </p:cNvPr>
          <p:cNvSpPr>
            <a:spLocks noGrp="1"/>
          </p:cNvSpPr>
          <p:nvPr>
            <p:ph type="ctrTitle"/>
          </p:nvPr>
        </p:nvSpPr>
        <p:spPr/>
        <p:txBody>
          <a:bodyPr/>
          <a:lstStyle/>
          <a:p>
            <a:r>
              <a:rPr lang="en-US" dirty="0"/>
              <a:t>Reprise</a:t>
            </a:r>
          </a:p>
        </p:txBody>
      </p:sp>
      <p:pic>
        <p:nvPicPr>
          <p:cNvPr id="7" name="Picture 6">
            <a:extLst>
              <a:ext uri="{FF2B5EF4-FFF2-40B4-BE49-F238E27FC236}">
                <a16:creationId xmlns:a16="http://schemas.microsoft.com/office/drawing/2014/main" id="{7C8A32C1-3357-FC40-88AD-CD46084FD973}"/>
              </a:ext>
            </a:extLst>
          </p:cNvPr>
          <p:cNvPicPr/>
          <p:nvPr/>
        </p:nvPicPr>
        <p:blipFill>
          <a:blip r:embed="rId2">
            <a:extLst>
              <a:ext uri="{28A0092B-C50C-407E-A947-70E740481C1C}">
                <a14:useLocalDpi xmlns:a14="http://schemas.microsoft.com/office/drawing/2010/main" val="0"/>
              </a:ext>
            </a:extLst>
          </a:blip>
          <a:stretch>
            <a:fillRect/>
          </a:stretch>
        </p:blipFill>
        <p:spPr>
          <a:xfrm>
            <a:off x="314174" y="4488759"/>
            <a:ext cx="8600318" cy="1768839"/>
          </a:xfrm>
          <a:prstGeom prst="rect">
            <a:avLst/>
          </a:prstGeom>
        </p:spPr>
      </p:pic>
      <p:sp>
        <p:nvSpPr>
          <p:cNvPr id="5" name="TextBox 4">
            <a:extLst>
              <a:ext uri="{FF2B5EF4-FFF2-40B4-BE49-F238E27FC236}">
                <a16:creationId xmlns:a16="http://schemas.microsoft.com/office/drawing/2014/main" id="{CE47E06F-7FFC-CC48-AAF1-97C29EEAA4B5}"/>
              </a:ext>
            </a:extLst>
          </p:cNvPr>
          <p:cNvSpPr txBox="1"/>
          <p:nvPr/>
        </p:nvSpPr>
        <p:spPr>
          <a:xfrm>
            <a:off x="535259" y="1051443"/>
            <a:ext cx="7950819" cy="3139321"/>
          </a:xfrm>
          <a:prstGeom prst="rect">
            <a:avLst/>
          </a:prstGeom>
          <a:noFill/>
        </p:spPr>
        <p:txBody>
          <a:bodyPr wrap="square" rtlCol="0">
            <a:spAutoFit/>
          </a:bodyPr>
          <a:lstStyle/>
          <a:p>
            <a:r>
              <a:rPr lang="en-US" dirty="0"/>
              <a:t>There are three basic types of imaging spectroscopy data in Earth surface studies.  </a:t>
            </a:r>
          </a:p>
          <a:p>
            <a:endParaRPr lang="en-US" dirty="0"/>
          </a:p>
          <a:p>
            <a:r>
              <a:rPr lang="en-US" dirty="0"/>
              <a:t>Transforming from raw instrument values to physical units of intensity is the process of </a:t>
            </a:r>
            <a:r>
              <a:rPr lang="en-US" i="1" dirty="0"/>
              <a:t>calibration.</a:t>
            </a:r>
            <a:r>
              <a:rPr lang="en-US" dirty="0"/>
              <a:t>  </a:t>
            </a:r>
          </a:p>
          <a:p>
            <a:endParaRPr lang="en-US" dirty="0"/>
          </a:p>
          <a:p>
            <a:r>
              <a:rPr lang="en-US" dirty="0"/>
              <a:t>Later, we’ll describe the process of estimating surface reflectance from radiance data.  This second step is </a:t>
            </a:r>
            <a:r>
              <a:rPr lang="en-US" i="1" dirty="0"/>
              <a:t>atmospheric correction.  </a:t>
            </a:r>
          </a:p>
          <a:p>
            <a:endParaRPr lang="en-US" i="1" dirty="0"/>
          </a:p>
          <a:p>
            <a:r>
              <a:rPr lang="en-US" dirty="0"/>
              <a:t>After estimating the surface reflectance, one can analyze properties of this spectrum to measure chemical and physical properties of the surface.</a:t>
            </a:r>
          </a:p>
        </p:txBody>
      </p:sp>
    </p:spTree>
    <p:extLst>
      <p:ext uri="{BB962C8B-B14F-4D97-AF65-F5344CB8AC3E}">
        <p14:creationId xmlns:p14="http://schemas.microsoft.com/office/powerpoint/2010/main" val="624871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4</a:t>
            </a:fld>
            <a:endParaRPr lang="en-US" dirty="0"/>
          </a:p>
        </p:txBody>
      </p:sp>
      <p:sp>
        <p:nvSpPr>
          <p:cNvPr id="5" name="Title 4"/>
          <p:cNvSpPr>
            <a:spLocks noGrp="1"/>
          </p:cNvSpPr>
          <p:nvPr>
            <p:ph type="ctrTitle"/>
          </p:nvPr>
        </p:nvSpPr>
        <p:spPr/>
        <p:txBody>
          <a:bodyPr/>
          <a:lstStyle/>
          <a:p>
            <a:r>
              <a:rPr lang="en-US" sz="3600" dirty="0">
                <a:latin typeface="Arial" panose="020B0604020202020204" pitchFamily="34" charset="0"/>
                <a:cs typeface="Arial" panose="020B0604020202020204" pitchFamily="34" charset="0"/>
              </a:rPr>
              <a:t>Conventions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330" y="3601319"/>
            <a:ext cx="3141418" cy="2205739"/>
          </a:xfrm>
          <a:prstGeom prst="rect">
            <a:avLst/>
          </a:prstGeom>
        </p:spPr>
      </p:pic>
      <p:sp>
        <p:nvSpPr>
          <p:cNvPr id="9" name="TextBox 8"/>
          <p:cNvSpPr txBox="1"/>
          <p:nvPr/>
        </p:nvSpPr>
        <p:spPr>
          <a:xfrm>
            <a:off x="1054899" y="5832449"/>
            <a:ext cx="2682145" cy="307777"/>
          </a:xfrm>
          <a:prstGeom prst="rect">
            <a:avLst/>
          </a:prstGeom>
          <a:noFill/>
        </p:spPr>
        <p:txBody>
          <a:bodyPr wrap="none" rtlCol="0">
            <a:spAutoFit/>
          </a:bodyPr>
          <a:lstStyle/>
          <a:p>
            <a:r>
              <a:rPr lang="en-US" sz="1400" dirty="0"/>
              <a:t>Samples (cross-track locations)</a:t>
            </a:r>
          </a:p>
        </p:txBody>
      </p:sp>
      <p:sp>
        <p:nvSpPr>
          <p:cNvPr id="10" name="TextBox 9"/>
          <p:cNvSpPr txBox="1"/>
          <p:nvPr/>
        </p:nvSpPr>
        <p:spPr>
          <a:xfrm rot="16200000">
            <a:off x="-407155" y="4577181"/>
            <a:ext cx="2194832" cy="307777"/>
          </a:xfrm>
          <a:prstGeom prst="rect">
            <a:avLst/>
          </a:prstGeom>
          <a:noFill/>
        </p:spPr>
        <p:txBody>
          <a:bodyPr wrap="none" rtlCol="0">
            <a:spAutoFit/>
          </a:bodyPr>
          <a:lstStyle/>
          <a:p>
            <a:r>
              <a:rPr lang="en-US" sz="1400" dirty="0"/>
              <a:t>Rows (spectral channels)</a:t>
            </a:r>
          </a:p>
        </p:txBody>
      </p:sp>
      <p:pic>
        <p:nvPicPr>
          <p:cNvPr id="11"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23068" b="20324"/>
          <a:stretch/>
        </p:blipFill>
        <p:spPr bwMode="auto">
          <a:xfrm>
            <a:off x="6127181" y="1271961"/>
            <a:ext cx="2748809" cy="2013725"/>
          </a:xfrm>
          <a:prstGeom prst="rect">
            <a:avLst/>
          </a:prstGeom>
          <a:solidFill>
            <a:schemeClr val="bg1"/>
          </a:solidFill>
          <a:ln w="28575" cmpd="sng">
            <a:noFill/>
          </a:ln>
        </p:spPr>
      </p:pic>
      <p:grpSp>
        <p:nvGrpSpPr>
          <p:cNvPr id="12" name="Group 11"/>
          <p:cNvGrpSpPr/>
          <p:nvPr/>
        </p:nvGrpSpPr>
        <p:grpSpPr>
          <a:xfrm>
            <a:off x="4076715" y="2670856"/>
            <a:ext cx="5035761" cy="3918689"/>
            <a:chOff x="4138" y="1609261"/>
            <a:chExt cx="6253482" cy="4866286"/>
          </a:xfrm>
        </p:grpSpPr>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22867">
              <a:off x="4138" y="4467655"/>
              <a:ext cx="6253482" cy="2007892"/>
            </a:xfrm>
            <a:prstGeom prst="rect">
              <a:avLst/>
            </a:prstGeom>
          </p:spPr>
        </p:pic>
        <p:sp>
          <p:nvSpPr>
            <p:cNvPr id="14" name="Right Arrow 15"/>
            <p:cNvSpPr/>
            <p:nvPr/>
          </p:nvSpPr>
          <p:spPr>
            <a:xfrm rot="284052">
              <a:off x="2528518" y="5014770"/>
              <a:ext cx="1987557" cy="785795"/>
            </a:xfrm>
            <a:custGeom>
              <a:avLst/>
              <a:gdLst>
                <a:gd name="connsiteX0" fmla="*/ 0 w 1521681"/>
                <a:gd name="connsiteY0" fmla="*/ 188433 h 753730"/>
                <a:gd name="connsiteX1" fmla="*/ 1144816 w 1521681"/>
                <a:gd name="connsiteY1" fmla="*/ 188433 h 753730"/>
                <a:gd name="connsiteX2" fmla="*/ 1144816 w 1521681"/>
                <a:gd name="connsiteY2" fmla="*/ 0 h 753730"/>
                <a:gd name="connsiteX3" fmla="*/ 1521681 w 1521681"/>
                <a:gd name="connsiteY3" fmla="*/ 376865 h 753730"/>
                <a:gd name="connsiteX4" fmla="*/ 1144816 w 1521681"/>
                <a:gd name="connsiteY4" fmla="*/ 753730 h 753730"/>
                <a:gd name="connsiteX5" fmla="*/ 1144816 w 1521681"/>
                <a:gd name="connsiteY5" fmla="*/ 565298 h 753730"/>
                <a:gd name="connsiteX6" fmla="*/ 0 w 1521681"/>
                <a:gd name="connsiteY6" fmla="*/ 565298 h 753730"/>
                <a:gd name="connsiteX7" fmla="*/ 0 w 1521681"/>
                <a:gd name="connsiteY7" fmla="*/ 188433 h 753730"/>
                <a:gd name="connsiteX0" fmla="*/ 291965 w 1521681"/>
                <a:gd name="connsiteY0" fmla="*/ 155052 h 753730"/>
                <a:gd name="connsiteX1" fmla="*/ 1144816 w 1521681"/>
                <a:gd name="connsiteY1" fmla="*/ 188433 h 753730"/>
                <a:gd name="connsiteX2" fmla="*/ 1144816 w 1521681"/>
                <a:gd name="connsiteY2" fmla="*/ 0 h 753730"/>
                <a:gd name="connsiteX3" fmla="*/ 1521681 w 1521681"/>
                <a:gd name="connsiteY3" fmla="*/ 376865 h 753730"/>
                <a:gd name="connsiteX4" fmla="*/ 1144816 w 1521681"/>
                <a:gd name="connsiteY4" fmla="*/ 753730 h 753730"/>
                <a:gd name="connsiteX5" fmla="*/ 1144816 w 1521681"/>
                <a:gd name="connsiteY5" fmla="*/ 565298 h 753730"/>
                <a:gd name="connsiteX6" fmla="*/ 0 w 1521681"/>
                <a:gd name="connsiteY6" fmla="*/ 565298 h 753730"/>
                <a:gd name="connsiteX7" fmla="*/ 291965 w 1521681"/>
                <a:gd name="connsiteY7" fmla="*/ 155052 h 753730"/>
                <a:gd name="connsiteX0" fmla="*/ 462380 w 1692096"/>
                <a:gd name="connsiteY0" fmla="*/ 155052 h 753730"/>
                <a:gd name="connsiteX1" fmla="*/ 1315231 w 1692096"/>
                <a:gd name="connsiteY1" fmla="*/ 188433 h 753730"/>
                <a:gd name="connsiteX2" fmla="*/ 1315231 w 1692096"/>
                <a:gd name="connsiteY2" fmla="*/ 0 h 753730"/>
                <a:gd name="connsiteX3" fmla="*/ 1692096 w 1692096"/>
                <a:gd name="connsiteY3" fmla="*/ 376865 h 753730"/>
                <a:gd name="connsiteX4" fmla="*/ 1315231 w 1692096"/>
                <a:gd name="connsiteY4" fmla="*/ 753730 h 753730"/>
                <a:gd name="connsiteX5" fmla="*/ 1315231 w 1692096"/>
                <a:gd name="connsiteY5" fmla="*/ 565298 h 753730"/>
                <a:gd name="connsiteX6" fmla="*/ 0 w 1692096"/>
                <a:gd name="connsiteY6" fmla="*/ 553087 h 753730"/>
                <a:gd name="connsiteX7" fmla="*/ 462380 w 1692096"/>
                <a:gd name="connsiteY7" fmla="*/ 155052 h 753730"/>
                <a:gd name="connsiteX0" fmla="*/ 462380 w 1692096"/>
                <a:gd name="connsiteY0" fmla="*/ 155052 h 769228"/>
                <a:gd name="connsiteX1" fmla="*/ 1315231 w 1692096"/>
                <a:gd name="connsiteY1" fmla="*/ 188433 h 769228"/>
                <a:gd name="connsiteX2" fmla="*/ 1315231 w 1692096"/>
                <a:gd name="connsiteY2" fmla="*/ 0 h 769228"/>
                <a:gd name="connsiteX3" fmla="*/ 1692096 w 1692096"/>
                <a:gd name="connsiteY3" fmla="*/ 376865 h 769228"/>
                <a:gd name="connsiteX4" fmla="*/ 1179676 w 1692096"/>
                <a:gd name="connsiteY4" fmla="*/ 769228 h 769228"/>
                <a:gd name="connsiteX5" fmla="*/ 1315231 w 1692096"/>
                <a:gd name="connsiteY5" fmla="*/ 565298 h 769228"/>
                <a:gd name="connsiteX6" fmla="*/ 0 w 1692096"/>
                <a:gd name="connsiteY6" fmla="*/ 553087 h 769228"/>
                <a:gd name="connsiteX7" fmla="*/ 462380 w 1692096"/>
                <a:gd name="connsiteY7" fmla="*/ 155052 h 769228"/>
                <a:gd name="connsiteX0" fmla="*/ 462380 w 1692096"/>
                <a:gd name="connsiteY0" fmla="*/ 123780 h 737956"/>
                <a:gd name="connsiteX1" fmla="*/ 1315231 w 1692096"/>
                <a:gd name="connsiteY1" fmla="*/ 157161 h 737956"/>
                <a:gd name="connsiteX2" fmla="*/ 1688534 w 1692096"/>
                <a:gd name="connsiteY2" fmla="*/ 0 h 737956"/>
                <a:gd name="connsiteX3" fmla="*/ 1692096 w 1692096"/>
                <a:gd name="connsiteY3" fmla="*/ 345593 h 737956"/>
                <a:gd name="connsiteX4" fmla="*/ 1179676 w 1692096"/>
                <a:gd name="connsiteY4" fmla="*/ 737956 h 737956"/>
                <a:gd name="connsiteX5" fmla="*/ 1315231 w 1692096"/>
                <a:gd name="connsiteY5" fmla="*/ 534026 h 737956"/>
                <a:gd name="connsiteX6" fmla="*/ 0 w 1692096"/>
                <a:gd name="connsiteY6" fmla="*/ 521815 h 737956"/>
                <a:gd name="connsiteX7" fmla="*/ 462380 w 1692096"/>
                <a:gd name="connsiteY7" fmla="*/ 123780 h 737956"/>
                <a:gd name="connsiteX0" fmla="*/ 462380 w 1692096"/>
                <a:gd name="connsiteY0" fmla="*/ 123780 h 737956"/>
                <a:gd name="connsiteX1" fmla="*/ 1580683 w 1692096"/>
                <a:gd name="connsiteY1" fmla="*/ 169070 h 737956"/>
                <a:gd name="connsiteX2" fmla="*/ 1688534 w 1692096"/>
                <a:gd name="connsiteY2" fmla="*/ 0 h 737956"/>
                <a:gd name="connsiteX3" fmla="*/ 1692096 w 1692096"/>
                <a:gd name="connsiteY3" fmla="*/ 345593 h 737956"/>
                <a:gd name="connsiteX4" fmla="*/ 1179676 w 1692096"/>
                <a:gd name="connsiteY4" fmla="*/ 737956 h 737956"/>
                <a:gd name="connsiteX5" fmla="*/ 1315231 w 1692096"/>
                <a:gd name="connsiteY5" fmla="*/ 534026 h 737956"/>
                <a:gd name="connsiteX6" fmla="*/ 0 w 1692096"/>
                <a:gd name="connsiteY6" fmla="*/ 521815 h 737956"/>
                <a:gd name="connsiteX7" fmla="*/ 462380 w 1692096"/>
                <a:gd name="connsiteY7" fmla="*/ 123780 h 737956"/>
                <a:gd name="connsiteX0" fmla="*/ 462380 w 1968280"/>
                <a:gd name="connsiteY0" fmla="*/ 123780 h 737956"/>
                <a:gd name="connsiteX1" fmla="*/ 1580683 w 1968280"/>
                <a:gd name="connsiteY1" fmla="*/ 169070 h 737956"/>
                <a:gd name="connsiteX2" fmla="*/ 1688534 w 1968280"/>
                <a:gd name="connsiteY2" fmla="*/ 0 h 737956"/>
                <a:gd name="connsiteX3" fmla="*/ 1968280 w 1968280"/>
                <a:gd name="connsiteY3" fmla="*/ 451357 h 737956"/>
                <a:gd name="connsiteX4" fmla="*/ 1179676 w 1968280"/>
                <a:gd name="connsiteY4" fmla="*/ 737956 h 737956"/>
                <a:gd name="connsiteX5" fmla="*/ 1315231 w 1968280"/>
                <a:gd name="connsiteY5" fmla="*/ 534026 h 737956"/>
                <a:gd name="connsiteX6" fmla="*/ 0 w 1968280"/>
                <a:gd name="connsiteY6" fmla="*/ 521815 h 737956"/>
                <a:gd name="connsiteX7" fmla="*/ 462380 w 1968280"/>
                <a:gd name="connsiteY7" fmla="*/ 123780 h 737956"/>
                <a:gd name="connsiteX0" fmla="*/ 462380 w 2053779"/>
                <a:gd name="connsiteY0" fmla="*/ 123780 h 737956"/>
                <a:gd name="connsiteX1" fmla="*/ 1580683 w 2053779"/>
                <a:gd name="connsiteY1" fmla="*/ 169070 h 737956"/>
                <a:gd name="connsiteX2" fmla="*/ 1688534 w 2053779"/>
                <a:gd name="connsiteY2" fmla="*/ 0 h 737956"/>
                <a:gd name="connsiteX3" fmla="*/ 2053779 w 2053779"/>
                <a:gd name="connsiteY3" fmla="*/ 367629 h 737956"/>
                <a:gd name="connsiteX4" fmla="*/ 1179676 w 2053779"/>
                <a:gd name="connsiteY4" fmla="*/ 737956 h 737956"/>
                <a:gd name="connsiteX5" fmla="*/ 1315231 w 2053779"/>
                <a:gd name="connsiteY5" fmla="*/ 534026 h 737956"/>
                <a:gd name="connsiteX6" fmla="*/ 0 w 2053779"/>
                <a:gd name="connsiteY6" fmla="*/ 521815 h 737956"/>
                <a:gd name="connsiteX7" fmla="*/ 462380 w 2053779"/>
                <a:gd name="connsiteY7" fmla="*/ 123780 h 737956"/>
                <a:gd name="connsiteX0" fmla="*/ 462380 w 2053779"/>
                <a:gd name="connsiteY0" fmla="*/ 123780 h 737956"/>
                <a:gd name="connsiteX1" fmla="*/ 1580683 w 2053779"/>
                <a:gd name="connsiteY1" fmla="*/ 169070 h 737956"/>
                <a:gd name="connsiteX2" fmla="*/ 1688534 w 2053779"/>
                <a:gd name="connsiteY2" fmla="*/ 0 h 737956"/>
                <a:gd name="connsiteX3" fmla="*/ 2053779 w 2053779"/>
                <a:gd name="connsiteY3" fmla="*/ 367629 h 737956"/>
                <a:gd name="connsiteX4" fmla="*/ 1179676 w 2053779"/>
                <a:gd name="connsiteY4" fmla="*/ 737956 h 737956"/>
                <a:gd name="connsiteX5" fmla="*/ 1315231 w 2053779"/>
                <a:gd name="connsiteY5" fmla="*/ 534026 h 737956"/>
                <a:gd name="connsiteX6" fmla="*/ 0 w 2053779"/>
                <a:gd name="connsiteY6" fmla="*/ 521815 h 737956"/>
                <a:gd name="connsiteX7" fmla="*/ 462380 w 2053779"/>
                <a:gd name="connsiteY7" fmla="*/ 123780 h 737956"/>
                <a:gd name="connsiteX0" fmla="*/ 462380 w 2053779"/>
                <a:gd name="connsiteY0" fmla="*/ 123780 h 737956"/>
                <a:gd name="connsiteX1" fmla="*/ 1580683 w 2053779"/>
                <a:gd name="connsiteY1" fmla="*/ 169070 h 737956"/>
                <a:gd name="connsiteX2" fmla="*/ 1688534 w 2053779"/>
                <a:gd name="connsiteY2" fmla="*/ 0 h 737956"/>
                <a:gd name="connsiteX3" fmla="*/ 2053779 w 2053779"/>
                <a:gd name="connsiteY3" fmla="*/ 367629 h 737956"/>
                <a:gd name="connsiteX4" fmla="*/ 1179676 w 2053779"/>
                <a:gd name="connsiteY4" fmla="*/ 737956 h 737956"/>
                <a:gd name="connsiteX5" fmla="*/ 1315231 w 2053779"/>
                <a:gd name="connsiteY5" fmla="*/ 534026 h 737956"/>
                <a:gd name="connsiteX6" fmla="*/ 0 w 2053779"/>
                <a:gd name="connsiteY6" fmla="*/ 521815 h 737956"/>
                <a:gd name="connsiteX7" fmla="*/ 462380 w 2053779"/>
                <a:gd name="connsiteY7" fmla="*/ 123780 h 737956"/>
                <a:gd name="connsiteX0" fmla="*/ 566974 w 2158373"/>
                <a:gd name="connsiteY0" fmla="*/ 123780 h 737956"/>
                <a:gd name="connsiteX1" fmla="*/ 1685277 w 2158373"/>
                <a:gd name="connsiteY1" fmla="*/ 169070 h 737956"/>
                <a:gd name="connsiteX2" fmla="*/ 1793128 w 2158373"/>
                <a:gd name="connsiteY2" fmla="*/ 0 h 737956"/>
                <a:gd name="connsiteX3" fmla="*/ 2158373 w 2158373"/>
                <a:gd name="connsiteY3" fmla="*/ 367629 h 737956"/>
                <a:gd name="connsiteX4" fmla="*/ 1284270 w 2158373"/>
                <a:gd name="connsiteY4" fmla="*/ 737956 h 737956"/>
                <a:gd name="connsiteX5" fmla="*/ 1419825 w 2158373"/>
                <a:gd name="connsiteY5" fmla="*/ 534026 h 737956"/>
                <a:gd name="connsiteX6" fmla="*/ 0 w 2158373"/>
                <a:gd name="connsiteY6" fmla="*/ 530477 h 737956"/>
                <a:gd name="connsiteX7" fmla="*/ 566974 w 2158373"/>
                <a:gd name="connsiteY7" fmla="*/ 123780 h 737956"/>
                <a:gd name="connsiteX0" fmla="*/ 566974 w 2158373"/>
                <a:gd name="connsiteY0" fmla="*/ 129844 h 744020"/>
                <a:gd name="connsiteX1" fmla="*/ 1685277 w 2158373"/>
                <a:gd name="connsiteY1" fmla="*/ 175134 h 744020"/>
                <a:gd name="connsiteX2" fmla="*/ 1866344 w 2158373"/>
                <a:gd name="connsiteY2" fmla="*/ 0 h 744020"/>
                <a:gd name="connsiteX3" fmla="*/ 2158373 w 2158373"/>
                <a:gd name="connsiteY3" fmla="*/ 373693 h 744020"/>
                <a:gd name="connsiteX4" fmla="*/ 1284270 w 2158373"/>
                <a:gd name="connsiteY4" fmla="*/ 744020 h 744020"/>
                <a:gd name="connsiteX5" fmla="*/ 1419825 w 2158373"/>
                <a:gd name="connsiteY5" fmla="*/ 540090 h 744020"/>
                <a:gd name="connsiteX6" fmla="*/ 0 w 2158373"/>
                <a:gd name="connsiteY6" fmla="*/ 536541 h 744020"/>
                <a:gd name="connsiteX7" fmla="*/ 566974 w 2158373"/>
                <a:gd name="connsiteY7" fmla="*/ 129844 h 744020"/>
                <a:gd name="connsiteX0" fmla="*/ 566974 w 2158373"/>
                <a:gd name="connsiteY0" fmla="*/ 135107 h 749283"/>
                <a:gd name="connsiteX1" fmla="*/ 1685277 w 2158373"/>
                <a:gd name="connsiteY1" fmla="*/ 180397 h 749283"/>
                <a:gd name="connsiteX2" fmla="*/ 1802722 w 2158373"/>
                <a:gd name="connsiteY2" fmla="*/ 0 h 749283"/>
                <a:gd name="connsiteX3" fmla="*/ 2158373 w 2158373"/>
                <a:gd name="connsiteY3" fmla="*/ 378956 h 749283"/>
                <a:gd name="connsiteX4" fmla="*/ 1284270 w 2158373"/>
                <a:gd name="connsiteY4" fmla="*/ 749283 h 749283"/>
                <a:gd name="connsiteX5" fmla="*/ 1419825 w 2158373"/>
                <a:gd name="connsiteY5" fmla="*/ 545353 h 749283"/>
                <a:gd name="connsiteX6" fmla="*/ 0 w 2158373"/>
                <a:gd name="connsiteY6" fmla="*/ 541804 h 749283"/>
                <a:gd name="connsiteX7" fmla="*/ 566974 w 2158373"/>
                <a:gd name="connsiteY7" fmla="*/ 135107 h 749283"/>
                <a:gd name="connsiteX0" fmla="*/ 566974 w 2158373"/>
                <a:gd name="connsiteY0" fmla="*/ 135107 h 757078"/>
                <a:gd name="connsiteX1" fmla="*/ 1685277 w 2158373"/>
                <a:gd name="connsiteY1" fmla="*/ 180397 h 757078"/>
                <a:gd name="connsiteX2" fmla="*/ 1802722 w 2158373"/>
                <a:gd name="connsiteY2" fmla="*/ 0 h 757078"/>
                <a:gd name="connsiteX3" fmla="*/ 2158373 w 2158373"/>
                <a:gd name="connsiteY3" fmla="*/ 378956 h 757078"/>
                <a:gd name="connsiteX4" fmla="*/ 1190136 w 2158373"/>
                <a:gd name="connsiteY4" fmla="*/ 757078 h 757078"/>
                <a:gd name="connsiteX5" fmla="*/ 1419825 w 2158373"/>
                <a:gd name="connsiteY5" fmla="*/ 545353 h 757078"/>
                <a:gd name="connsiteX6" fmla="*/ 0 w 2158373"/>
                <a:gd name="connsiteY6" fmla="*/ 541804 h 757078"/>
                <a:gd name="connsiteX7" fmla="*/ 566974 w 2158373"/>
                <a:gd name="connsiteY7" fmla="*/ 135107 h 757078"/>
                <a:gd name="connsiteX0" fmla="*/ 566974 w 2158373"/>
                <a:gd name="connsiteY0" fmla="*/ 135107 h 757078"/>
                <a:gd name="connsiteX1" fmla="*/ 1685277 w 2158373"/>
                <a:gd name="connsiteY1" fmla="*/ 180397 h 757078"/>
                <a:gd name="connsiteX2" fmla="*/ 1802722 w 2158373"/>
                <a:gd name="connsiteY2" fmla="*/ 0 h 757078"/>
                <a:gd name="connsiteX3" fmla="*/ 2158373 w 2158373"/>
                <a:gd name="connsiteY3" fmla="*/ 378956 h 757078"/>
                <a:gd name="connsiteX4" fmla="*/ 1190136 w 2158373"/>
                <a:gd name="connsiteY4" fmla="*/ 757078 h 757078"/>
                <a:gd name="connsiteX5" fmla="*/ 1377987 w 2158373"/>
                <a:gd name="connsiteY5" fmla="*/ 548818 h 757078"/>
                <a:gd name="connsiteX6" fmla="*/ 0 w 2158373"/>
                <a:gd name="connsiteY6" fmla="*/ 541804 h 757078"/>
                <a:gd name="connsiteX7" fmla="*/ 566974 w 2158373"/>
                <a:gd name="connsiteY7" fmla="*/ 135107 h 757078"/>
                <a:gd name="connsiteX0" fmla="*/ 566974 w 2158373"/>
                <a:gd name="connsiteY0" fmla="*/ 135107 h 757078"/>
                <a:gd name="connsiteX1" fmla="*/ 1622519 w 2158373"/>
                <a:gd name="connsiteY1" fmla="*/ 185594 h 757078"/>
                <a:gd name="connsiteX2" fmla="*/ 1802722 w 2158373"/>
                <a:gd name="connsiteY2" fmla="*/ 0 h 757078"/>
                <a:gd name="connsiteX3" fmla="*/ 2158373 w 2158373"/>
                <a:gd name="connsiteY3" fmla="*/ 378956 h 757078"/>
                <a:gd name="connsiteX4" fmla="*/ 1190136 w 2158373"/>
                <a:gd name="connsiteY4" fmla="*/ 757078 h 757078"/>
                <a:gd name="connsiteX5" fmla="*/ 1377987 w 2158373"/>
                <a:gd name="connsiteY5" fmla="*/ 548818 h 757078"/>
                <a:gd name="connsiteX6" fmla="*/ 0 w 2158373"/>
                <a:gd name="connsiteY6" fmla="*/ 541804 h 757078"/>
                <a:gd name="connsiteX7" fmla="*/ 566974 w 2158373"/>
                <a:gd name="connsiteY7" fmla="*/ 135107 h 757078"/>
                <a:gd name="connsiteX0" fmla="*/ 566974 w 2005813"/>
                <a:gd name="connsiteY0" fmla="*/ 135107 h 757078"/>
                <a:gd name="connsiteX1" fmla="*/ 1622519 w 2005813"/>
                <a:gd name="connsiteY1" fmla="*/ 185594 h 757078"/>
                <a:gd name="connsiteX2" fmla="*/ 1802722 w 2005813"/>
                <a:gd name="connsiteY2" fmla="*/ 0 h 757078"/>
                <a:gd name="connsiteX3" fmla="*/ 2005813 w 2005813"/>
                <a:gd name="connsiteY3" fmla="*/ 444251 h 757078"/>
                <a:gd name="connsiteX4" fmla="*/ 1190136 w 2005813"/>
                <a:gd name="connsiteY4" fmla="*/ 757078 h 757078"/>
                <a:gd name="connsiteX5" fmla="*/ 1377987 w 2005813"/>
                <a:gd name="connsiteY5" fmla="*/ 548818 h 757078"/>
                <a:gd name="connsiteX6" fmla="*/ 0 w 2005813"/>
                <a:gd name="connsiteY6" fmla="*/ 541804 h 757078"/>
                <a:gd name="connsiteX7" fmla="*/ 566974 w 2005813"/>
                <a:gd name="connsiteY7" fmla="*/ 135107 h 757078"/>
                <a:gd name="connsiteX0" fmla="*/ 566974 w 2005813"/>
                <a:gd name="connsiteY0" fmla="*/ 135107 h 757078"/>
                <a:gd name="connsiteX1" fmla="*/ 1675683 w 2005813"/>
                <a:gd name="connsiteY1" fmla="*/ 191724 h 757078"/>
                <a:gd name="connsiteX2" fmla="*/ 1802722 w 2005813"/>
                <a:gd name="connsiteY2" fmla="*/ 0 h 757078"/>
                <a:gd name="connsiteX3" fmla="*/ 2005813 w 2005813"/>
                <a:gd name="connsiteY3" fmla="*/ 444251 h 757078"/>
                <a:gd name="connsiteX4" fmla="*/ 1190136 w 2005813"/>
                <a:gd name="connsiteY4" fmla="*/ 757078 h 757078"/>
                <a:gd name="connsiteX5" fmla="*/ 1377987 w 2005813"/>
                <a:gd name="connsiteY5" fmla="*/ 548818 h 757078"/>
                <a:gd name="connsiteX6" fmla="*/ 0 w 2005813"/>
                <a:gd name="connsiteY6" fmla="*/ 541804 h 757078"/>
                <a:gd name="connsiteX7" fmla="*/ 566974 w 2005813"/>
                <a:gd name="connsiteY7" fmla="*/ 135107 h 757078"/>
                <a:gd name="connsiteX0" fmla="*/ 620138 w 2005813"/>
                <a:gd name="connsiteY0" fmla="*/ 141236 h 757078"/>
                <a:gd name="connsiteX1" fmla="*/ 1675683 w 2005813"/>
                <a:gd name="connsiteY1" fmla="*/ 191724 h 757078"/>
                <a:gd name="connsiteX2" fmla="*/ 1802722 w 2005813"/>
                <a:gd name="connsiteY2" fmla="*/ 0 h 757078"/>
                <a:gd name="connsiteX3" fmla="*/ 2005813 w 2005813"/>
                <a:gd name="connsiteY3" fmla="*/ 444251 h 757078"/>
                <a:gd name="connsiteX4" fmla="*/ 1190136 w 2005813"/>
                <a:gd name="connsiteY4" fmla="*/ 757078 h 757078"/>
                <a:gd name="connsiteX5" fmla="*/ 1377987 w 2005813"/>
                <a:gd name="connsiteY5" fmla="*/ 548818 h 757078"/>
                <a:gd name="connsiteX6" fmla="*/ 0 w 2005813"/>
                <a:gd name="connsiteY6" fmla="*/ 541804 h 757078"/>
                <a:gd name="connsiteX7" fmla="*/ 620138 w 2005813"/>
                <a:gd name="connsiteY7" fmla="*/ 141236 h 757078"/>
                <a:gd name="connsiteX0" fmla="*/ 554782 w 1940457"/>
                <a:gd name="connsiteY0" fmla="*/ 141236 h 757078"/>
                <a:gd name="connsiteX1" fmla="*/ 1610327 w 1940457"/>
                <a:gd name="connsiteY1" fmla="*/ 191724 h 757078"/>
                <a:gd name="connsiteX2" fmla="*/ 1737366 w 1940457"/>
                <a:gd name="connsiteY2" fmla="*/ 0 h 757078"/>
                <a:gd name="connsiteX3" fmla="*/ 1940457 w 1940457"/>
                <a:gd name="connsiteY3" fmla="*/ 444251 h 757078"/>
                <a:gd name="connsiteX4" fmla="*/ 1124780 w 1940457"/>
                <a:gd name="connsiteY4" fmla="*/ 757078 h 757078"/>
                <a:gd name="connsiteX5" fmla="*/ 1312631 w 1940457"/>
                <a:gd name="connsiteY5" fmla="*/ 548818 h 757078"/>
                <a:gd name="connsiteX6" fmla="*/ 0 w 1940457"/>
                <a:gd name="connsiteY6" fmla="*/ 567988 h 757078"/>
                <a:gd name="connsiteX7" fmla="*/ 554782 w 1940457"/>
                <a:gd name="connsiteY7" fmla="*/ 141236 h 757078"/>
                <a:gd name="connsiteX0" fmla="*/ 554782 w 1940457"/>
                <a:gd name="connsiteY0" fmla="*/ 154295 h 770137"/>
                <a:gd name="connsiteX1" fmla="*/ 1610327 w 1940457"/>
                <a:gd name="connsiteY1" fmla="*/ 204783 h 770137"/>
                <a:gd name="connsiteX2" fmla="*/ 1767879 w 1940457"/>
                <a:gd name="connsiteY2" fmla="*/ 0 h 770137"/>
                <a:gd name="connsiteX3" fmla="*/ 1940457 w 1940457"/>
                <a:gd name="connsiteY3" fmla="*/ 457310 h 770137"/>
                <a:gd name="connsiteX4" fmla="*/ 1124780 w 1940457"/>
                <a:gd name="connsiteY4" fmla="*/ 770137 h 770137"/>
                <a:gd name="connsiteX5" fmla="*/ 1312631 w 1940457"/>
                <a:gd name="connsiteY5" fmla="*/ 561877 h 770137"/>
                <a:gd name="connsiteX6" fmla="*/ 0 w 1940457"/>
                <a:gd name="connsiteY6" fmla="*/ 581047 h 770137"/>
                <a:gd name="connsiteX7" fmla="*/ 554782 w 1940457"/>
                <a:gd name="connsiteY7" fmla="*/ 154295 h 770137"/>
                <a:gd name="connsiteX0" fmla="*/ 554782 w 1987557"/>
                <a:gd name="connsiteY0" fmla="*/ 154295 h 770137"/>
                <a:gd name="connsiteX1" fmla="*/ 1610327 w 1987557"/>
                <a:gd name="connsiteY1" fmla="*/ 204783 h 770137"/>
                <a:gd name="connsiteX2" fmla="*/ 1767879 w 1987557"/>
                <a:gd name="connsiteY2" fmla="*/ 0 h 770137"/>
                <a:gd name="connsiteX3" fmla="*/ 1987557 w 1987557"/>
                <a:gd name="connsiteY3" fmla="*/ 390216 h 770137"/>
                <a:gd name="connsiteX4" fmla="*/ 1124780 w 1987557"/>
                <a:gd name="connsiteY4" fmla="*/ 770137 h 770137"/>
                <a:gd name="connsiteX5" fmla="*/ 1312631 w 1987557"/>
                <a:gd name="connsiteY5" fmla="*/ 561877 h 770137"/>
                <a:gd name="connsiteX6" fmla="*/ 0 w 1987557"/>
                <a:gd name="connsiteY6" fmla="*/ 581047 h 770137"/>
                <a:gd name="connsiteX7" fmla="*/ 554782 w 1987557"/>
                <a:gd name="connsiteY7" fmla="*/ 154295 h 770137"/>
                <a:gd name="connsiteX0" fmla="*/ 554782 w 1987557"/>
                <a:gd name="connsiteY0" fmla="*/ 154295 h 770137"/>
                <a:gd name="connsiteX1" fmla="*/ 1637373 w 1987557"/>
                <a:gd name="connsiteY1" fmla="*/ 149882 h 770137"/>
                <a:gd name="connsiteX2" fmla="*/ 1767879 w 1987557"/>
                <a:gd name="connsiteY2" fmla="*/ 0 h 770137"/>
                <a:gd name="connsiteX3" fmla="*/ 1987557 w 1987557"/>
                <a:gd name="connsiteY3" fmla="*/ 390216 h 770137"/>
                <a:gd name="connsiteX4" fmla="*/ 1124780 w 1987557"/>
                <a:gd name="connsiteY4" fmla="*/ 770137 h 770137"/>
                <a:gd name="connsiteX5" fmla="*/ 1312631 w 1987557"/>
                <a:gd name="connsiteY5" fmla="*/ 561877 h 770137"/>
                <a:gd name="connsiteX6" fmla="*/ 0 w 1987557"/>
                <a:gd name="connsiteY6" fmla="*/ 581047 h 770137"/>
                <a:gd name="connsiteX7" fmla="*/ 554782 w 1987557"/>
                <a:gd name="connsiteY7" fmla="*/ 154295 h 770137"/>
                <a:gd name="connsiteX0" fmla="*/ 554782 w 1987557"/>
                <a:gd name="connsiteY0" fmla="*/ 154295 h 770137"/>
                <a:gd name="connsiteX1" fmla="*/ 1637373 w 1987557"/>
                <a:gd name="connsiteY1" fmla="*/ 149882 h 770137"/>
                <a:gd name="connsiteX2" fmla="*/ 1767879 w 1987557"/>
                <a:gd name="connsiteY2" fmla="*/ 0 h 770137"/>
                <a:gd name="connsiteX3" fmla="*/ 1987557 w 1987557"/>
                <a:gd name="connsiteY3" fmla="*/ 390216 h 770137"/>
                <a:gd name="connsiteX4" fmla="*/ 1124780 w 1987557"/>
                <a:gd name="connsiteY4" fmla="*/ 770137 h 770137"/>
                <a:gd name="connsiteX5" fmla="*/ 1228956 w 1987557"/>
                <a:gd name="connsiteY5" fmla="*/ 568807 h 770137"/>
                <a:gd name="connsiteX6" fmla="*/ 0 w 1987557"/>
                <a:gd name="connsiteY6" fmla="*/ 581047 h 770137"/>
                <a:gd name="connsiteX7" fmla="*/ 554782 w 1987557"/>
                <a:gd name="connsiteY7" fmla="*/ 154295 h 770137"/>
                <a:gd name="connsiteX0" fmla="*/ 554782 w 1987557"/>
                <a:gd name="connsiteY0" fmla="*/ 154295 h 760477"/>
                <a:gd name="connsiteX1" fmla="*/ 1637373 w 1987557"/>
                <a:gd name="connsiteY1" fmla="*/ 149882 h 760477"/>
                <a:gd name="connsiteX2" fmla="*/ 1767879 w 1987557"/>
                <a:gd name="connsiteY2" fmla="*/ 0 h 760477"/>
                <a:gd name="connsiteX3" fmla="*/ 1987557 w 1987557"/>
                <a:gd name="connsiteY3" fmla="*/ 390216 h 760477"/>
                <a:gd name="connsiteX4" fmla="*/ 987075 w 1987557"/>
                <a:gd name="connsiteY4" fmla="*/ 760477 h 760477"/>
                <a:gd name="connsiteX5" fmla="*/ 1228956 w 1987557"/>
                <a:gd name="connsiteY5" fmla="*/ 568807 h 760477"/>
                <a:gd name="connsiteX6" fmla="*/ 0 w 1987557"/>
                <a:gd name="connsiteY6" fmla="*/ 581047 h 760477"/>
                <a:gd name="connsiteX7" fmla="*/ 554782 w 1987557"/>
                <a:gd name="connsiteY7" fmla="*/ 154295 h 760477"/>
                <a:gd name="connsiteX0" fmla="*/ 554782 w 1987557"/>
                <a:gd name="connsiteY0" fmla="*/ 154295 h 785795"/>
                <a:gd name="connsiteX1" fmla="*/ 1637373 w 1987557"/>
                <a:gd name="connsiteY1" fmla="*/ 149882 h 785795"/>
                <a:gd name="connsiteX2" fmla="*/ 1767879 w 1987557"/>
                <a:gd name="connsiteY2" fmla="*/ 0 h 785795"/>
                <a:gd name="connsiteX3" fmla="*/ 1987557 w 1987557"/>
                <a:gd name="connsiteY3" fmla="*/ 390216 h 785795"/>
                <a:gd name="connsiteX4" fmla="*/ 1062889 w 1987557"/>
                <a:gd name="connsiteY4" fmla="*/ 785795 h 785795"/>
                <a:gd name="connsiteX5" fmla="*/ 1228956 w 1987557"/>
                <a:gd name="connsiteY5" fmla="*/ 568807 h 785795"/>
                <a:gd name="connsiteX6" fmla="*/ 0 w 1987557"/>
                <a:gd name="connsiteY6" fmla="*/ 581047 h 785795"/>
                <a:gd name="connsiteX7" fmla="*/ 554782 w 1987557"/>
                <a:gd name="connsiteY7" fmla="*/ 154295 h 7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7557" h="785795">
                  <a:moveTo>
                    <a:pt x="554782" y="154295"/>
                  </a:moveTo>
                  <a:lnTo>
                    <a:pt x="1637373" y="149882"/>
                  </a:lnTo>
                  <a:lnTo>
                    <a:pt x="1767879" y="0"/>
                  </a:lnTo>
                  <a:lnTo>
                    <a:pt x="1987557" y="390216"/>
                  </a:lnTo>
                  <a:lnTo>
                    <a:pt x="1062889" y="785795"/>
                  </a:lnTo>
                  <a:lnTo>
                    <a:pt x="1228956" y="568807"/>
                  </a:lnTo>
                  <a:lnTo>
                    <a:pt x="0" y="581047"/>
                  </a:lnTo>
                  <a:lnTo>
                    <a:pt x="554782" y="154295"/>
                  </a:lnTo>
                  <a:close/>
                </a:path>
              </a:pathLst>
            </a:custGeom>
            <a:solidFill>
              <a:schemeClr val="tx1">
                <a:alpha val="4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latin typeface="Helvetica" charset="0"/>
                <a:ea typeface="Helvetica" charset="0"/>
                <a:cs typeface="Helvetica" charset="0"/>
              </a:endParaRPr>
            </a:p>
          </p:txBody>
        </p:sp>
        <p:cxnSp>
          <p:nvCxnSpPr>
            <p:cNvPr id="15" name="Straight Connector 14"/>
            <p:cNvCxnSpPr/>
            <p:nvPr/>
          </p:nvCxnSpPr>
          <p:spPr>
            <a:xfrm flipH="1">
              <a:off x="1892668" y="5038261"/>
              <a:ext cx="1371600" cy="838200"/>
            </a:xfrm>
            <a:prstGeom prst="line">
              <a:avLst/>
            </a:prstGeom>
            <a:ln w="508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2516680" y="3279292"/>
              <a:ext cx="726156" cy="17443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rot="20014263">
              <a:off x="2292740" y="3491133"/>
              <a:ext cx="578709" cy="1400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charset="0"/>
                <a:ea typeface="Helvetica" charset="0"/>
                <a:cs typeface="Helvetica" charset="0"/>
              </a:endParaRPr>
            </a:p>
          </p:txBody>
        </p:sp>
        <p:cxnSp>
          <p:nvCxnSpPr>
            <p:cNvPr id="18" name="Straight Connector 17"/>
            <p:cNvCxnSpPr/>
            <p:nvPr/>
          </p:nvCxnSpPr>
          <p:spPr>
            <a:xfrm flipV="1">
              <a:off x="2516680" y="3221626"/>
              <a:ext cx="156519" cy="576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514357" y="2400456"/>
              <a:ext cx="174825" cy="8755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2300431" y="2513172"/>
              <a:ext cx="372769" cy="7084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flipV="1">
              <a:off x="2273668" y="1609261"/>
              <a:ext cx="427693" cy="1132763"/>
            </a:xfrm>
            <a:prstGeom prst="rect">
              <a:avLst/>
            </a:prstGeom>
            <a:noFill/>
            <a:ln>
              <a:noFill/>
            </a:ln>
            <a:scene3d>
              <a:camera prst="isometricLeftDown">
                <a:rot lat="7200000" lon="9600000" rev="0"/>
              </a:camera>
              <a:lightRig rig="threePt" dir="t"/>
            </a:scene3d>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TextBox 21"/>
            <p:cNvSpPr txBox="1"/>
            <p:nvPr/>
          </p:nvSpPr>
          <p:spPr>
            <a:xfrm>
              <a:off x="2838355" y="2755100"/>
              <a:ext cx="1563045" cy="382202"/>
            </a:xfrm>
            <a:prstGeom prst="rect">
              <a:avLst/>
            </a:prstGeom>
            <a:noFill/>
          </p:spPr>
          <p:txBody>
            <a:bodyPr wrap="none" rtlCol="0">
              <a:spAutoFit/>
            </a:bodyPr>
            <a:lstStyle/>
            <a:p>
              <a:r>
                <a:rPr lang="en-US" sz="1400" dirty="0">
                  <a:latin typeface="Helvetica" charset="0"/>
                  <a:ea typeface="Helvetica" charset="0"/>
                  <a:cs typeface="Helvetica" charset="0"/>
                </a:rPr>
                <a:t>Spectrometer</a:t>
              </a:r>
            </a:p>
          </p:txBody>
        </p:sp>
        <p:sp>
          <p:nvSpPr>
            <p:cNvPr id="23" name="TextBox 22"/>
            <p:cNvSpPr txBox="1"/>
            <p:nvPr/>
          </p:nvSpPr>
          <p:spPr>
            <a:xfrm>
              <a:off x="2787802" y="3416472"/>
              <a:ext cx="1229973" cy="382202"/>
            </a:xfrm>
            <a:prstGeom prst="rect">
              <a:avLst/>
            </a:prstGeom>
            <a:noFill/>
          </p:spPr>
          <p:txBody>
            <a:bodyPr wrap="none" rtlCol="0">
              <a:spAutoFit/>
            </a:bodyPr>
            <a:lstStyle/>
            <a:p>
              <a:r>
                <a:rPr lang="en-US" sz="1400" dirty="0">
                  <a:latin typeface="Helvetica" charset="0"/>
                  <a:ea typeface="Helvetica" charset="0"/>
                  <a:cs typeface="Helvetica" charset="0"/>
                </a:rPr>
                <a:t>Telescope</a:t>
              </a:r>
            </a:p>
          </p:txBody>
        </p:sp>
        <p:sp>
          <p:nvSpPr>
            <p:cNvPr id="24" name="TextBox 23"/>
            <p:cNvSpPr txBox="1"/>
            <p:nvPr/>
          </p:nvSpPr>
          <p:spPr>
            <a:xfrm>
              <a:off x="2777971" y="2243160"/>
              <a:ext cx="1905173" cy="382202"/>
            </a:xfrm>
            <a:prstGeom prst="rect">
              <a:avLst/>
            </a:prstGeom>
            <a:noFill/>
          </p:spPr>
          <p:txBody>
            <a:bodyPr wrap="square" rtlCol="0">
              <a:spAutoFit/>
            </a:bodyPr>
            <a:lstStyle/>
            <a:p>
              <a:r>
                <a:rPr lang="en-US" sz="1400" dirty="0">
                  <a:latin typeface="Helvetica" charset="0"/>
                  <a:ea typeface="Helvetica" charset="0"/>
                  <a:cs typeface="Helvetica" charset="0"/>
                </a:rPr>
                <a:t>FPA</a:t>
              </a:r>
            </a:p>
          </p:txBody>
        </p:sp>
        <p:sp>
          <p:nvSpPr>
            <p:cNvPr id="25" name="TextBox 24"/>
            <p:cNvSpPr txBox="1"/>
            <p:nvPr/>
          </p:nvSpPr>
          <p:spPr>
            <a:xfrm>
              <a:off x="2830117" y="3042401"/>
              <a:ext cx="539859" cy="382202"/>
            </a:xfrm>
            <a:prstGeom prst="rect">
              <a:avLst/>
            </a:prstGeom>
            <a:noFill/>
          </p:spPr>
          <p:txBody>
            <a:bodyPr wrap="none" rtlCol="0">
              <a:spAutoFit/>
            </a:bodyPr>
            <a:lstStyle/>
            <a:p>
              <a:r>
                <a:rPr lang="en-US" sz="1400" dirty="0">
                  <a:latin typeface="Helvetica" charset="0"/>
                  <a:ea typeface="Helvetica" charset="0"/>
                  <a:cs typeface="Helvetica" charset="0"/>
                </a:rPr>
                <a:t>Slit</a:t>
              </a:r>
            </a:p>
          </p:txBody>
        </p:sp>
        <p:sp>
          <p:nvSpPr>
            <p:cNvPr id="26" name="Oval 25"/>
            <p:cNvSpPr/>
            <p:nvPr/>
          </p:nvSpPr>
          <p:spPr>
            <a:xfrm rot="20248844">
              <a:off x="2276263" y="2926718"/>
              <a:ext cx="578709" cy="1400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charset="0"/>
                <a:ea typeface="Helvetica" charset="0"/>
                <a:cs typeface="Helvetica" charset="0"/>
              </a:endParaRPr>
            </a:p>
          </p:txBody>
        </p:sp>
        <p:cxnSp>
          <p:nvCxnSpPr>
            <p:cNvPr id="27" name="Straight Connector 26"/>
            <p:cNvCxnSpPr/>
            <p:nvPr/>
          </p:nvCxnSpPr>
          <p:spPr>
            <a:xfrm flipV="1">
              <a:off x="1871236" y="3221626"/>
              <a:ext cx="801963" cy="26402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84168AE8-F098-EC45-B8DE-85B1939EB852}"/>
              </a:ext>
            </a:extLst>
          </p:cNvPr>
          <p:cNvSpPr txBox="1"/>
          <p:nvPr/>
        </p:nvSpPr>
        <p:spPr>
          <a:xfrm>
            <a:off x="635620" y="1271961"/>
            <a:ext cx="4961877" cy="2031325"/>
          </a:xfrm>
          <a:prstGeom prst="rect">
            <a:avLst/>
          </a:prstGeom>
          <a:noFill/>
        </p:spPr>
        <p:txBody>
          <a:bodyPr wrap="square" rtlCol="0">
            <a:spAutoFit/>
          </a:bodyPr>
          <a:lstStyle/>
          <a:p>
            <a:r>
              <a:rPr lang="en-US" dirty="0"/>
              <a:t>The detector is a two-dimensional focal plane array.  In a typical “pushbroom” design, one is the spatial dimension and the other is the spectral (wavelength) dimension.</a:t>
            </a:r>
          </a:p>
          <a:p>
            <a:endParaRPr lang="en-US" dirty="0"/>
          </a:p>
          <a:p>
            <a:r>
              <a:rPr lang="en-US" dirty="0"/>
              <a:t>To get the second spatial dimension, we ”push” the sensor on a mobile platform.</a:t>
            </a:r>
          </a:p>
        </p:txBody>
      </p:sp>
    </p:spTree>
    <p:extLst>
      <p:ext uri="{BB962C8B-B14F-4D97-AF65-F5344CB8AC3E}">
        <p14:creationId xmlns:p14="http://schemas.microsoft.com/office/powerpoint/2010/main" val="3981373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5</a:t>
            </a:fld>
            <a:endParaRPr lang="en-US" dirty="0"/>
          </a:p>
        </p:txBody>
      </p:sp>
      <p:pic>
        <p:nvPicPr>
          <p:cNvPr id="12" name="Picture 3"/>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23068" b="20324"/>
          <a:stretch/>
        </p:blipFill>
        <p:spPr bwMode="auto">
          <a:xfrm>
            <a:off x="6127181" y="1271961"/>
            <a:ext cx="2748809" cy="2013725"/>
          </a:xfrm>
          <a:prstGeom prst="rect">
            <a:avLst/>
          </a:prstGeom>
          <a:solidFill>
            <a:schemeClr val="bg1"/>
          </a:solidFill>
          <a:ln w="28575" cmpd="sng">
            <a:noFill/>
          </a:ln>
        </p:spPr>
      </p:pic>
      <p:grpSp>
        <p:nvGrpSpPr>
          <p:cNvPr id="7" name="Group 6"/>
          <p:cNvGrpSpPr/>
          <p:nvPr/>
        </p:nvGrpSpPr>
        <p:grpSpPr>
          <a:xfrm>
            <a:off x="4076715" y="2670856"/>
            <a:ext cx="5035761" cy="3918689"/>
            <a:chOff x="4138" y="1609261"/>
            <a:chExt cx="6253482" cy="4866286"/>
          </a:xfrm>
        </p:grpSpPr>
        <p:pic>
          <p:nvPicPr>
            <p:cNvPr id="26" name="Picture 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22867">
              <a:off x="4138" y="4467655"/>
              <a:ext cx="6253482" cy="2007892"/>
            </a:xfrm>
            <a:prstGeom prst="rect">
              <a:avLst/>
            </a:prstGeom>
          </p:spPr>
        </p:pic>
        <p:sp>
          <p:nvSpPr>
            <p:cNvPr id="27" name="Right Arrow 15"/>
            <p:cNvSpPr/>
            <p:nvPr/>
          </p:nvSpPr>
          <p:spPr>
            <a:xfrm rot="284052">
              <a:off x="2528518" y="5014770"/>
              <a:ext cx="1987557" cy="785795"/>
            </a:xfrm>
            <a:custGeom>
              <a:avLst/>
              <a:gdLst>
                <a:gd name="connsiteX0" fmla="*/ 0 w 1521681"/>
                <a:gd name="connsiteY0" fmla="*/ 188433 h 753730"/>
                <a:gd name="connsiteX1" fmla="*/ 1144816 w 1521681"/>
                <a:gd name="connsiteY1" fmla="*/ 188433 h 753730"/>
                <a:gd name="connsiteX2" fmla="*/ 1144816 w 1521681"/>
                <a:gd name="connsiteY2" fmla="*/ 0 h 753730"/>
                <a:gd name="connsiteX3" fmla="*/ 1521681 w 1521681"/>
                <a:gd name="connsiteY3" fmla="*/ 376865 h 753730"/>
                <a:gd name="connsiteX4" fmla="*/ 1144816 w 1521681"/>
                <a:gd name="connsiteY4" fmla="*/ 753730 h 753730"/>
                <a:gd name="connsiteX5" fmla="*/ 1144816 w 1521681"/>
                <a:gd name="connsiteY5" fmla="*/ 565298 h 753730"/>
                <a:gd name="connsiteX6" fmla="*/ 0 w 1521681"/>
                <a:gd name="connsiteY6" fmla="*/ 565298 h 753730"/>
                <a:gd name="connsiteX7" fmla="*/ 0 w 1521681"/>
                <a:gd name="connsiteY7" fmla="*/ 188433 h 753730"/>
                <a:gd name="connsiteX0" fmla="*/ 291965 w 1521681"/>
                <a:gd name="connsiteY0" fmla="*/ 155052 h 753730"/>
                <a:gd name="connsiteX1" fmla="*/ 1144816 w 1521681"/>
                <a:gd name="connsiteY1" fmla="*/ 188433 h 753730"/>
                <a:gd name="connsiteX2" fmla="*/ 1144816 w 1521681"/>
                <a:gd name="connsiteY2" fmla="*/ 0 h 753730"/>
                <a:gd name="connsiteX3" fmla="*/ 1521681 w 1521681"/>
                <a:gd name="connsiteY3" fmla="*/ 376865 h 753730"/>
                <a:gd name="connsiteX4" fmla="*/ 1144816 w 1521681"/>
                <a:gd name="connsiteY4" fmla="*/ 753730 h 753730"/>
                <a:gd name="connsiteX5" fmla="*/ 1144816 w 1521681"/>
                <a:gd name="connsiteY5" fmla="*/ 565298 h 753730"/>
                <a:gd name="connsiteX6" fmla="*/ 0 w 1521681"/>
                <a:gd name="connsiteY6" fmla="*/ 565298 h 753730"/>
                <a:gd name="connsiteX7" fmla="*/ 291965 w 1521681"/>
                <a:gd name="connsiteY7" fmla="*/ 155052 h 753730"/>
                <a:gd name="connsiteX0" fmla="*/ 462380 w 1692096"/>
                <a:gd name="connsiteY0" fmla="*/ 155052 h 753730"/>
                <a:gd name="connsiteX1" fmla="*/ 1315231 w 1692096"/>
                <a:gd name="connsiteY1" fmla="*/ 188433 h 753730"/>
                <a:gd name="connsiteX2" fmla="*/ 1315231 w 1692096"/>
                <a:gd name="connsiteY2" fmla="*/ 0 h 753730"/>
                <a:gd name="connsiteX3" fmla="*/ 1692096 w 1692096"/>
                <a:gd name="connsiteY3" fmla="*/ 376865 h 753730"/>
                <a:gd name="connsiteX4" fmla="*/ 1315231 w 1692096"/>
                <a:gd name="connsiteY4" fmla="*/ 753730 h 753730"/>
                <a:gd name="connsiteX5" fmla="*/ 1315231 w 1692096"/>
                <a:gd name="connsiteY5" fmla="*/ 565298 h 753730"/>
                <a:gd name="connsiteX6" fmla="*/ 0 w 1692096"/>
                <a:gd name="connsiteY6" fmla="*/ 553087 h 753730"/>
                <a:gd name="connsiteX7" fmla="*/ 462380 w 1692096"/>
                <a:gd name="connsiteY7" fmla="*/ 155052 h 753730"/>
                <a:gd name="connsiteX0" fmla="*/ 462380 w 1692096"/>
                <a:gd name="connsiteY0" fmla="*/ 155052 h 769228"/>
                <a:gd name="connsiteX1" fmla="*/ 1315231 w 1692096"/>
                <a:gd name="connsiteY1" fmla="*/ 188433 h 769228"/>
                <a:gd name="connsiteX2" fmla="*/ 1315231 w 1692096"/>
                <a:gd name="connsiteY2" fmla="*/ 0 h 769228"/>
                <a:gd name="connsiteX3" fmla="*/ 1692096 w 1692096"/>
                <a:gd name="connsiteY3" fmla="*/ 376865 h 769228"/>
                <a:gd name="connsiteX4" fmla="*/ 1179676 w 1692096"/>
                <a:gd name="connsiteY4" fmla="*/ 769228 h 769228"/>
                <a:gd name="connsiteX5" fmla="*/ 1315231 w 1692096"/>
                <a:gd name="connsiteY5" fmla="*/ 565298 h 769228"/>
                <a:gd name="connsiteX6" fmla="*/ 0 w 1692096"/>
                <a:gd name="connsiteY6" fmla="*/ 553087 h 769228"/>
                <a:gd name="connsiteX7" fmla="*/ 462380 w 1692096"/>
                <a:gd name="connsiteY7" fmla="*/ 155052 h 769228"/>
                <a:gd name="connsiteX0" fmla="*/ 462380 w 1692096"/>
                <a:gd name="connsiteY0" fmla="*/ 123780 h 737956"/>
                <a:gd name="connsiteX1" fmla="*/ 1315231 w 1692096"/>
                <a:gd name="connsiteY1" fmla="*/ 157161 h 737956"/>
                <a:gd name="connsiteX2" fmla="*/ 1688534 w 1692096"/>
                <a:gd name="connsiteY2" fmla="*/ 0 h 737956"/>
                <a:gd name="connsiteX3" fmla="*/ 1692096 w 1692096"/>
                <a:gd name="connsiteY3" fmla="*/ 345593 h 737956"/>
                <a:gd name="connsiteX4" fmla="*/ 1179676 w 1692096"/>
                <a:gd name="connsiteY4" fmla="*/ 737956 h 737956"/>
                <a:gd name="connsiteX5" fmla="*/ 1315231 w 1692096"/>
                <a:gd name="connsiteY5" fmla="*/ 534026 h 737956"/>
                <a:gd name="connsiteX6" fmla="*/ 0 w 1692096"/>
                <a:gd name="connsiteY6" fmla="*/ 521815 h 737956"/>
                <a:gd name="connsiteX7" fmla="*/ 462380 w 1692096"/>
                <a:gd name="connsiteY7" fmla="*/ 123780 h 737956"/>
                <a:gd name="connsiteX0" fmla="*/ 462380 w 1692096"/>
                <a:gd name="connsiteY0" fmla="*/ 123780 h 737956"/>
                <a:gd name="connsiteX1" fmla="*/ 1580683 w 1692096"/>
                <a:gd name="connsiteY1" fmla="*/ 169070 h 737956"/>
                <a:gd name="connsiteX2" fmla="*/ 1688534 w 1692096"/>
                <a:gd name="connsiteY2" fmla="*/ 0 h 737956"/>
                <a:gd name="connsiteX3" fmla="*/ 1692096 w 1692096"/>
                <a:gd name="connsiteY3" fmla="*/ 345593 h 737956"/>
                <a:gd name="connsiteX4" fmla="*/ 1179676 w 1692096"/>
                <a:gd name="connsiteY4" fmla="*/ 737956 h 737956"/>
                <a:gd name="connsiteX5" fmla="*/ 1315231 w 1692096"/>
                <a:gd name="connsiteY5" fmla="*/ 534026 h 737956"/>
                <a:gd name="connsiteX6" fmla="*/ 0 w 1692096"/>
                <a:gd name="connsiteY6" fmla="*/ 521815 h 737956"/>
                <a:gd name="connsiteX7" fmla="*/ 462380 w 1692096"/>
                <a:gd name="connsiteY7" fmla="*/ 123780 h 737956"/>
                <a:gd name="connsiteX0" fmla="*/ 462380 w 1968280"/>
                <a:gd name="connsiteY0" fmla="*/ 123780 h 737956"/>
                <a:gd name="connsiteX1" fmla="*/ 1580683 w 1968280"/>
                <a:gd name="connsiteY1" fmla="*/ 169070 h 737956"/>
                <a:gd name="connsiteX2" fmla="*/ 1688534 w 1968280"/>
                <a:gd name="connsiteY2" fmla="*/ 0 h 737956"/>
                <a:gd name="connsiteX3" fmla="*/ 1968280 w 1968280"/>
                <a:gd name="connsiteY3" fmla="*/ 451357 h 737956"/>
                <a:gd name="connsiteX4" fmla="*/ 1179676 w 1968280"/>
                <a:gd name="connsiteY4" fmla="*/ 737956 h 737956"/>
                <a:gd name="connsiteX5" fmla="*/ 1315231 w 1968280"/>
                <a:gd name="connsiteY5" fmla="*/ 534026 h 737956"/>
                <a:gd name="connsiteX6" fmla="*/ 0 w 1968280"/>
                <a:gd name="connsiteY6" fmla="*/ 521815 h 737956"/>
                <a:gd name="connsiteX7" fmla="*/ 462380 w 1968280"/>
                <a:gd name="connsiteY7" fmla="*/ 123780 h 737956"/>
                <a:gd name="connsiteX0" fmla="*/ 462380 w 2053779"/>
                <a:gd name="connsiteY0" fmla="*/ 123780 h 737956"/>
                <a:gd name="connsiteX1" fmla="*/ 1580683 w 2053779"/>
                <a:gd name="connsiteY1" fmla="*/ 169070 h 737956"/>
                <a:gd name="connsiteX2" fmla="*/ 1688534 w 2053779"/>
                <a:gd name="connsiteY2" fmla="*/ 0 h 737956"/>
                <a:gd name="connsiteX3" fmla="*/ 2053779 w 2053779"/>
                <a:gd name="connsiteY3" fmla="*/ 367629 h 737956"/>
                <a:gd name="connsiteX4" fmla="*/ 1179676 w 2053779"/>
                <a:gd name="connsiteY4" fmla="*/ 737956 h 737956"/>
                <a:gd name="connsiteX5" fmla="*/ 1315231 w 2053779"/>
                <a:gd name="connsiteY5" fmla="*/ 534026 h 737956"/>
                <a:gd name="connsiteX6" fmla="*/ 0 w 2053779"/>
                <a:gd name="connsiteY6" fmla="*/ 521815 h 737956"/>
                <a:gd name="connsiteX7" fmla="*/ 462380 w 2053779"/>
                <a:gd name="connsiteY7" fmla="*/ 123780 h 737956"/>
                <a:gd name="connsiteX0" fmla="*/ 462380 w 2053779"/>
                <a:gd name="connsiteY0" fmla="*/ 123780 h 737956"/>
                <a:gd name="connsiteX1" fmla="*/ 1580683 w 2053779"/>
                <a:gd name="connsiteY1" fmla="*/ 169070 h 737956"/>
                <a:gd name="connsiteX2" fmla="*/ 1688534 w 2053779"/>
                <a:gd name="connsiteY2" fmla="*/ 0 h 737956"/>
                <a:gd name="connsiteX3" fmla="*/ 2053779 w 2053779"/>
                <a:gd name="connsiteY3" fmla="*/ 367629 h 737956"/>
                <a:gd name="connsiteX4" fmla="*/ 1179676 w 2053779"/>
                <a:gd name="connsiteY4" fmla="*/ 737956 h 737956"/>
                <a:gd name="connsiteX5" fmla="*/ 1315231 w 2053779"/>
                <a:gd name="connsiteY5" fmla="*/ 534026 h 737956"/>
                <a:gd name="connsiteX6" fmla="*/ 0 w 2053779"/>
                <a:gd name="connsiteY6" fmla="*/ 521815 h 737956"/>
                <a:gd name="connsiteX7" fmla="*/ 462380 w 2053779"/>
                <a:gd name="connsiteY7" fmla="*/ 123780 h 737956"/>
                <a:gd name="connsiteX0" fmla="*/ 462380 w 2053779"/>
                <a:gd name="connsiteY0" fmla="*/ 123780 h 737956"/>
                <a:gd name="connsiteX1" fmla="*/ 1580683 w 2053779"/>
                <a:gd name="connsiteY1" fmla="*/ 169070 h 737956"/>
                <a:gd name="connsiteX2" fmla="*/ 1688534 w 2053779"/>
                <a:gd name="connsiteY2" fmla="*/ 0 h 737956"/>
                <a:gd name="connsiteX3" fmla="*/ 2053779 w 2053779"/>
                <a:gd name="connsiteY3" fmla="*/ 367629 h 737956"/>
                <a:gd name="connsiteX4" fmla="*/ 1179676 w 2053779"/>
                <a:gd name="connsiteY4" fmla="*/ 737956 h 737956"/>
                <a:gd name="connsiteX5" fmla="*/ 1315231 w 2053779"/>
                <a:gd name="connsiteY5" fmla="*/ 534026 h 737956"/>
                <a:gd name="connsiteX6" fmla="*/ 0 w 2053779"/>
                <a:gd name="connsiteY6" fmla="*/ 521815 h 737956"/>
                <a:gd name="connsiteX7" fmla="*/ 462380 w 2053779"/>
                <a:gd name="connsiteY7" fmla="*/ 123780 h 737956"/>
                <a:gd name="connsiteX0" fmla="*/ 566974 w 2158373"/>
                <a:gd name="connsiteY0" fmla="*/ 123780 h 737956"/>
                <a:gd name="connsiteX1" fmla="*/ 1685277 w 2158373"/>
                <a:gd name="connsiteY1" fmla="*/ 169070 h 737956"/>
                <a:gd name="connsiteX2" fmla="*/ 1793128 w 2158373"/>
                <a:gd name="connsiteY2" fmla="*/ 0 h 737956"/>
                <a:gd name="connsiteX3" fmla="*/ 2158373 w 2158373"/>
                <a:gd name="connsiteY3" fmla="*/ 367629 h 737956"/>
                <a:gd name="connsiteX4" fmla="*/ 1284270 w 2158373"/>
                <a:gd name="connsiteY4" fmla="*/ 737956 h 737956"/>
                <a:gd name="connsiteX5" fmla="*/ 1419825 w 2158373"/>
                <a:gd name="connsiteY5" fmla="*/ 534026 h 737956"/>
                <a:gd name="connsiteX6" fmla="*/ 0 w 2158373"/>
                <a:gd name="connsiteY6" fmla="*/ 530477 h 737956"/>
                <a:gd name="connsiteX7" fmla="*/ 566974 w 2158373"/>
                <a:gd name="connsiteY7" fmla="*/ 123780 h 737956"/>
                <a:gd name="connsiteX0" fmla="*/ 566974 w 2158373"/>
                <a:gd name="connsiteY0" fmla="*/ 129844 h 744020"/>
                <a:gd name="connsiteX1" fmla="*/ 1685277 w 2158373"/>
                <a:gd name="connsiteY1" fmla="*/ 175134 h 744020"/>
                <a:gd name="connsiteX2" fmla="*/ 1866344 w 2158373"/>
                <a:gd name="connsiteY2" fmla="*/ 0 h 744020"/>
                <a:gd name="connsiteX3" fmla="*/ 2158373 w 2158373"/>
                <a:gd name="connsiteY3" fmla="*/ 373693 h 744020"/>
                <a:gd name="connsiteX4" fmla="*/ 1284270 w 2158373"/>
                <a:gd name="connsiteY4" fmla="*/ 744020 h 744020"/>
                <a:gd name="connsiteX5" fmla="*/ 1419825 w 2158373"/>
                <a:gd name="connsiteY5" fmla="*/ 540090 h 744020"/>
                <a:gd name="connsiteX6" fmla="*/ 0 w 2158373"/>
                <a:gd name="connsiteY6" fmla="*/ 536541 h 744020"/>
                <a:gd name="connsiteX7" fmla="*/ 566974 w 2158373"/>
                <a:gd name="connsiteY7" fmla="*/ 129844 h 744020"/>
                <a:gd name="connsiteX0" fmla="*/ 566974 w 2158373"/>
                <a:gd name="connsiteY0" fmla="*/ 135107 h 749283"/>
                <a:gd name="connsiteX1" fmla="*/ 1685277 w 2158373"/>
                <a:gd name="connsiteY1" fmla="*/ 180397 h 749283"/>
                <a:gd name="connsiteX2" fmla="*/ 1802722 w 2158373"/>
                <a:gd name="connsiteY2" fmla="*/ 0 h 749283"/>
                <a:gd name="connsiteX3" fmla="*/ 2158373 w 2158373"/>
                <a:gd name="connsiteY3" fmla="*/ 378956 h 749283"/>
                <a:gd name="connsiteX4" fmla="*/ 1284270 w 2158373"/>
                <a:gd name="connsiteY4" fmla="*/ 749283 h 749283"/>
                <a:gd name="connsiteX5" fmla="*/ 1419825 w 2158373"/>
                <a:gd name="connsiteY5" fmla="*/ 545353 h 749283"/>
                <a:gd name="connsiteX6" fmla="*/ 0 w 2158373"/>
                <a:gd name="connsiteY6" fmla="*/ 541804 h 749283"/>
                <a:gd name="connsiteX7" fmla="*/ 566974 w 2158373"/>
                <a:gd name="connsiteY7" fmla="*/ 135107 h 749283"/>
                <a:gd name="connsiteX0" fmla="*/ 566974 w 2158373"/>
                <a:gd name="connsiteY0" fmla="*/ 135107 h 757078"/>
                <a:gd name="connsiteX1" fmla="*/ 1685277 w 2158373"/>
                <a:gd name="connsiteY1" fmla="*/ 180397 h 757078"/>
                <a:gd name="connsiteX2" fmla="*/ 1802722 w 2158373"/>
                <a:gd name="connsiteY2" fmla="*/ 0 h 757078"/>
                <a:gd name="connsiteX3" fmla="*/ 2158373 w 2158373"/>
                <a:gd name="connsiteY3" fmla="*/ 378956 h 757078"/>
                <a:gd name="connsiteX4" fmla="*/ 1190136 w 2158373"/>
                <a:gd name="connsiteY4" fmla="*/ 757078 h 757078"/>
                <a:gd name="connsiteX5" fmla="*/ 1419825 w 2158373"/>
                <a:gd name="connsiteY5" fmla="*/ 545353 h 757078"/>
                <a:gd name="connsiteX6" fmla="*/ 0 w 2158373"/>
                <a:gd name="connsiteY6" fmla="*/ 541804 h 757078"/>
                <a:gd name="connsiteX7" fmla="*/ 566974 w 2158373"/>
                <a:gd name="connsiteY7" fmla="*/ 135107 h 757078"/>
                <a:gd name="connsiteX0" fmla="*/ 566974 w 2158373"/>
                <a:gd name="connsiteY0" fmla="*/ 135107 h 757078"/>
                <a:gd name="connsiteX1" fmla="*/ 1685277 w 2158373"/>
                <a:gd name="connsiteY1" fmla="*/ 180397 h 757078"/>
                <a:gd name="connsiteX2" fmla="*/ 1802722 w 2158373"/>
                <a:gd name="connsiteY2" fmla="*/ 0 h 757078"/>
                <a:gd name="connsiteX3" fmla="*/ 2158373 w 2158373"/>
                <a:gd name="connsiteY3" fmla="*/ 378956 h 757078"/>
                <a:gd name="connsiteX4" fmla="*/ 1190136 w 2158373"/>
                <a:gd name="connsiteY4" fmla="*/ 757078 h 757078"/>
                <a:gd name="connsiteX5" fmla="*/ 1377987 w 2158373"/>
                <a:gd name="connsiteY5" fmla="*/ 548818 h 757078"/>
                <a:gd name="connsiteX6" fmla="*/ 0 w 2158373"/>
                <a:gd name="connsiteY6" fmla="*/ 541804 h 757078"/>
                <a:gd name="connsiteX7" fmla="*/ 566974 w 2158373"/>
                <a:gd name="connsiteY7" fmla="*/ 135107 h 757078"/>
                <a:gd name="connsiteX0" fmla="*/ 566974 w 2158373"/>
                <a:gd name="connsiteY0" fmla="*/ 135107 h 757078"/>
                <a:gd name="connsiteX1" fmla="*/ 1622519 w 2158373"/>
                <a:gd name="connsiteY1" fmla="*/ 185594 h 757078"/>
                <a:gd name="connsiteX2" fmla="*/ 1802722 w 2158373"/>
                <a:gd name="connsiteY2" fmla="*/ 0 h 757078"/>
                <a:gd name="connsiteX3" fmla="*/ 2158373 w 2158373"/>
                <a:gd name="connsiteY3" fmla="*/ 378956 h 757078"/>
                <a:gd name="connsiteX4" fmla="*/ 1190136 w 2158373"/>
                <a:gd name="connsiteY4" fmla="*/ 757078 h 757078"/>
                <a:gd name="connsiteX5" fmla="*/ 1377987 w 2158373"/>
                <a:gd name="connsiteY5" fmla="*/ 548818 h 757078"/>
                <a:gd name="connsiteX6" fmla="*/ 0 w 2158373"/>
                <a:gd name="connsiteY6" fmla="*/ 541804 h 757078"/>
                <a:gd name="connsiteX7" fmla="*/ 566974 w 2158373"/>
                <a:gd name="connsiteY7" fmla="*/ 135107 h 757078"/>
                <a:gd name="connsiteX0" fmla="*/ 566974 w 2005813"/>
                <a:gd name="connsiteY0" fmla="*/ 135107 h 757078"/>
                <a:gd name="connsiteX1" fmla="*/ 1622519 w 2005813"/>
                <a:gd name="connsiteY1" fmla="*/ 185594 h 757078"/>
                <a:gd name="connsiteX2" fmla="*/ 1802722 w 2005813"/>
                <a:gd name="connsiteY2" fmla="*/ 0 h 757078"/>
                <a:gd name="connsiteX3" fmla="*/ 2005813 w 2005813"/>
                <a:gd name="connsiteY3" fmla="*/ 444251 h 757078"/>
                <a:gd name="connsiteX4" fmla="*/ 1190136 w 2005813"/>
                <a:gd name="connsiteY4" fmla="*/ 757078 h 757078"/>
                <a:gd name="connsiteX5" fmla="*/ 1377987 w 2005813"/>
                <a:gd name="connsiteY5" fmla="*/ 548818 h 757078"/>
                <a:gd name="connsiteX6" fmla="*/ 0 w 2005813"/>
                <a:gd name="connsiteY6" fmla="*/ 541804 h 757078"/>
                <a:gd name="connsiteX7" fmla="*/ 566974 w 2005813"/>
                <a:gd name="connsiteY7" fmla="*/ 135107 h 757078"/>
                <a:gd name="connsiteX0" fmla="*/ 566974 w 2005813"/>
                <a:gd name="connsiteY0" fmla="*/ 135107 h 757078"/>
                <a:gd name="connsiteX1" fmla="*/ 1675683 w 2005813"/>
                <a:gd name="connsiteY1" fmla="*/ 191724 h 757078"/>
                <a:gd name="connsiteX2" fmla="*/ 1802722 w 2005813"/>
                <a:gd name="connsiteY2" fmla="*/ 0 h 757078"/>
                <a:gd name="connsiteX3" fmla="*/ 2005813 w 2005813"/>
                <a:gd name="connsiteY3" fmla="*/ 444251 h 757078"/>
                <a:gd name="connsiteX4" fmla="*/ 1190136 w 2005813"/>
                <a:gd name="connsiteY4" fmla="*/ 757078 h 757078"/>
                <a:gd name="connsiteX5" fmla="*/ 1377987 w 2005813"/>
                <a:gd name="connsiteY5" fmla="*/ 548818 h 757078"/>
                <a:gd name="connsiteX6" fmla="*/ 0 w 2005813"/>
                <a:gd name="connsiteY6" fmla="*/ 541804 h 757078"/>
                <a:gd name="connsiteX7" fmla="*/ 566974 w 2005813"/>
                <a:gd name="connsiteY7" fmla="*/ 135107 h 757078"/>
                <a:gd name="connsiteX0" fmla="*/ 620138 w 2005813"/>
                <a:gd name="connsiteY0" fmla="*/ 141236 h 757078"/>
                <a:gd name="connsiteX1" fmla="*/ 1675683 w 2005813"/>
                <a:gd name="connsiteY1" fmla="*/ 191724 h 757078"/>
                <a:gd name="connsiteX2" fmla="*/ 1802722 w 2005813"/>
                <a:gd name="connsiteY2" fmla="*/ 0 h 757078"/>
                <a:gd name="connsiteX3" fmla="*/ 2005813 w 2005813"/>
                <a:gd name="connsiteY3" fmla="*/ 444251 h 757078"/>
                <a:gd name="connsiteX4" fmla="*/ 1190136 w 2005813"/>
                <a:gd name="connsiteY4" fmla="*/ 757078 h 757078"/>
                <a:gd name="connsiteX5" fmla="*/ 1377987 w 2005813"/>
                <a:gd name="connsiteY5" fmla="*/ 548818 h 757078"/>
                <a:gd name="connsiteX6" fmla="*/ 0 w 2005813"/>
                <a:gd name="connsiteY6" fmla="*/ 541804 h 757078"/>
                <a:gd name="connsiteX7" fmla="*/ 620138 w 2005813"/>
                <a:gd name="connsiteY7" fmla="*/ 141236 h 757078"/>
                <a:gd name="connsiteX0" fmla="*/ 554782 w 1940457"/>
                <a:gd name="connsiteY0" fmla="*/ 141236 h 757078"/>
                <a:gd name="connsiteX1" fmla="*/ 1610327 w 1940457"/>
                <a:gd name="connsiteY1" fmla="*/ 191724 h 757078"/>
                <a:gd name="connsiteX2" fmla="*/ 1737366 w 1940457"/>
                <a:gd name="connsiteY2" fmla="*/ 0 h 757078"/>
                <a:gd name="connsiteX3" fmla="*/ 1940457 w 1940457"/>
                <a:gd name="connsiteY3" fmla="*/ 444251 h 757078"/>
                <a:gd name="connsiteX4" fmla="*/ 1124780 w 1940457"/>
                <a:gd name="connsiteY4" fmla="*/ 757078 h 757078"/>
                <a:gd name="connsiteX5" fmla="*/ 1312631 w 1940457"/>
                <a:gd name="connsiteY5" fmla="*/ 548818 h 757078"/>
                <a:gd name="connsiteX6" fmla="*/ 0 w 1940457"/>
                <a:gd name="connsiteY6" fmla="*/ 567988 h 757078"/>
                <a:gd name="connsiteX7" fmla="*/ 554782 w 1940457"/>
                <a:gd name="connsiteY7" fmla="*/ 141236 h 757078"/>
                <a:gd name="connsiteX0" fmla="*/ 554782 w 1940457"/>
                <a:gd name="connsiteY0" fmla="*/ 154295 h 770137"/>
                <a:gd name="connsiteX1" fmla="*/ 1610327 w 1940457"/>
                <a:gd name="connsiteY1" fmla="*/ 204783 h 770137"/>
                <a:gd name="connsiteX2" fmla="*/ 1767879 w 1940457"/>
                <a:gd name="connsiteY2" fmla="*/ 0 h 770137"/>
                <a:gd name="connsiteX3" fmla="*/ 1940457 w 1940457"/>
                <a:gd name="connsiteY3" fmla="*/ 457310 h 770137"/>
                <a:gd name="connsiteX4" fmla="*/ 1124780 w 1940457"/>
                <a:gd name="connsiteY4" fmla="*/ 770137 h 770137"/>
                <a:gd name="connsiteX5" fmla="*/ 1312631 w 1940457"/>
                <a:gd name="connsiteY5" fmla="*/ 561877 h 770137"/>
                <a:gd name="connsiteX6" fmla="*/ 0 w 1940457"/>
                <a:gd name="connsiteY6" fmla="*/ 581047 h 770137"/>
                <a:gd name="connsiteX7" fmla="*/ 554782 w 1940457"/>
                <a:gd name="connsiteY7" fmla="*/ 154295 h 770137"/>
                <a:gd name="connsiteX0" fmla="*/ 554782 w 1987557"/>
                <a:gd name="connsiteY0" fmla="*/ 154295 h 770137"/>
                <a:gd name="connsiteX1" fmla="*/ 1610327 w 1987557"/>
                <a:gd name="connsiteY1" fmla="*/ 204783 h 770137"/>
                <a:gd name="connsiteX2" fmla="*/ 1767879 w 1987557"/>
                <a:gd name="connsiteY2" fmla="*/ 0 h 770137"/>
                <a:gd name="connsiteX3" fmla="*/ 1987557 w 1987557"/>
                <a:gd name="connsiteY3" fmla="*/ 390216 h 770137"/>
                <a:gd name="connsiteX4" fmla="*/ 1124780 w 1987557"/>
                <a:gd name="connsiteY4" fmla="*/ 770137 h 770137"/>
                <a:gd name="connsiteX5" fmla="*/ 1312631 w 1987557"/>
                <a:gd name="connsiteY5" fmla="*/ 561877 h 770137"/>
                <a:gd name="connsiteX6" fmla="*/ 0 w 1987557"/>
                <a:gd name="connsiteY6" fmla="*/ 581047 h 770137"/>
                <a:gd name="connsiteX7" fmla="*/ 554782 w 1987557"/>
                <a:gd name="connsiteY7" fmla="*/ 154295 h 770137"/>
                <a:gd name="connsiteX0" fmla="*/ 554782 w 1987557"/>
                <a:gd name="connsiteY0" fmla="*/ 154295 h 770137"/>
                <a:gd name="connsiteX1" fmla="*/ 1637373 w 1987557"/>
                <a:gd name="connsiteY1" fmla="*/ 149882 h 770137"/>
                <a:gd name="connsiteX2" fmla="*/ 1767879 w 1987557"/>
                <a:gd name="connsiteY2" fmla="*/ 0 h 770137"/>
                <a:gd name="connsiteX3" fmla="*/ 1987557 w 1987557"/>
                <a:gd name="connsiteY3" fmla="*/ 390216 h 770137"/>
                <a:gd name="connsiteX4" fmla="*/ 1124780 w 1987557"/>
                <a:gd name="connsiteY4" fmla="*/ 770137 h 770137"/>
                <a:gd name="connsiteX5" fmla="*/ 1312631 w 1987557"/>
                <a:gd name="connsiteY5" fmla="*/ 561877 h 770137"/>
                <a:gd name="connsiteX6" fmla="*/ 0 w 1987557"/>
                <a:gd name="connsiteY6" fmla="*/ 581047 h 770137"/>
                <a:gd name="connsiteX7" fmla="*/ 554782 w 1987557"/>
                <a:gd name="connsiteY7" fmla="*/ 154295 h 770137"/>
                <a:gd name="connsiteX0" fmla="*/ 554782 w 1987557"/>
                <a:gd name="connsiteY0" fmla="*/ 154295 h 770137"/>
                <a:gd name="connsiteX1" fmla="*/ 1637373 w 1987557"/>
                <a:gd name="connsiteY1" fmla="*/ 149882 h 770137"/>
                <a:gd name="connsiteX2" fmla="*/ 1767879 w 1987557"/>
                <a:gd name="connsiteY2" fmla="*/ 0 h 770137"/>
                <a:gd name="connsiteX3" fmla="*/ 1987557 w 1987557"/>
                <a:gd name="connsiteY3" fmla="*/ 390216 h 770137"/>
                <a:gd name="connsiteX4" fmla="*/ 1124780 w 1987557"/>
                <a:gd name="connsiteY4" fmla="*/ 770137 h 770137"/>
                <a:gd name="connsiteX5" fmla="*/ 1228956 w 1987557"/>
                <a:gd name="connsiteY5" fmla="*/ 568807 h 770137"/>
                <a:gd name="connsiteX6" fmla="*/ 0 w 1987557"/>
                <a:gd name="connsiteY6" fmla="*/ 581047 h 770137"/>
                <a:gd name="connsiteX7" fmla="*/ 554782 w 1987557"/>
                <a:gd name="connsiteY7" fmla="*/ 154295 h 770137"/>
                <a:gd name="connsiteX0" fmla="*/ 554782 w 1987557"/>
                <a:gd name="connsiteY0" fmla="*/ 154295 h 760477"/>
                <a:gd name="connsiteX1" fmla="*/ 1637373 w 1987557"/>
                <a:gd name="connsiteY1" fmla="*/ 149882 h 760477"/>
                <a:gd name="connsiteX2" fmla="*/ 1767879 w 1987557"/>
                <a:gd name="connsiteY2" fmla="*/ 0 h 760477"/>
                <a:gd name="connsiteX3" fmla="*/ 1987557 w 1987557"/>
                <a:gd name="connsiteY3" fmla="*/ 390216 h 760477"/>
                <a:gd name="connsiteX4" fmla="*/ 987075 w 1987557"/>
                <a:gd name="connsiteY4" fmla="*/ 760477 h 760477"/>
                <a:gd name="connsiteX5" fmla="*/ 1228956 w 1987557"/>
                <a:gd name="connsiteY5" fmla="*/ 568807 h 760477"/>
                <a:gd name="connsiteX6" fmla="*/ 0 w 1987557"/>
                <a:gd name="connsiteY6" fmla="*/ 581047 h 760477"/>
                <a:gd name="connsiteX7" fmla="*/ 554782 w 1987557"/>
                <a:gd name="connsiteY7" fmla="*/ 154295 h 760477"/>
                <a:gd name="connsiteX0" fmla="*/ 554782 w 1987557"/>
                <a:gd name="connsiteY0" fmla="*/ 154295 h 785795"/>
                <a:gd name="connsiteX1" fmla="*/ 1637373 w 1987557"/>
                <a:gd name="connsiteY1" fmla="*/ 149882 h 785795"/>
                <a:gd name="connsiteX2" fmla="*/ 1767879 w 1987557"/>
                <a:gd name="connsiteY2" fmla="*/ 0 h 785795"/>
                <a:gd name="connsiteX3" fmla="*/ 1987557 w 1987557"/>
                <a:gd name="connsiteY3" fmla="*/ 390216 h 785795"/>
                <a:gd name="connsiteX4" fmla="*/ 1062889 w 1987557"/>
                <a:gd name="connsiteY4" fmla="*/ 785795 h 785795"/>
                <a:gd name="connsiteX5" fmla="*/ 1228956 w 1987557"/>
                <a:gd name="connsiteY5" fmla="*/ 568807 h 785795"/>
                <a:gd name="connsiteX6" fmla="*/ 0 w 1987557"/>
                <a:gd name="connsiteY6" fmla="*/ 581047 h 785795"/>
                <a:gd name="connsiteX7" fmla="*/ 554782 w 1987557"/>
                <a:gd name="connsiteY7" fmla="*/ 154295 h 7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7557" h="785795">
                  <a:moveTo>
                    <a:pt x="554782" y="154295"/>
                  </a:moveTo>
                  <a:lnTo>
                    <a:pt x="1637373" y="149882"/>
                  </a:lnTo>
                  <a:lnTo>
                    <a:pt x="1767879" y="0"/>
                  </a:lnTo>
                  <a:lnTo>
                    <a:pt x="1987557" y="390216"/>
                  </a:lnTo>
                  <a:lnTo>
                    <a:pt x="1062889" y="785795"/>
                  </a:lnTo>
                  <a:lnTo>
                    <a:pt x="1228956" y="568807"/>
                  </a:lnTo>
                  <a:lnTo>
                    <a:pt x="0" y="581047"/>
                  </a:lnTo>
                  <a:lnTo>
                    <a:pt x="554782" y="154295"/>
                  </a:lnTo>
                  <a:close/>
                </a:path>
              </a:pathLst>
            </a:custGeom>
            <a:solidFill>
              <a:schemeClr val="tx1">
                <a:alpha val="4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latin typeface="Helvetica" charset="0"/>
                <a:ea typeface="Helvetica" charset="0"/>
                <a:cs typeface="Helvetica" charset="0"/>
              </a:endParaRPr>
            </a:p>
          </p:txBody>
        </p:sp>
        <p:cxnSp>
          <p:nvCxnSpPr>
            <p:cNvPr id="13" name="Straight Connector 12"/>
            <p:cNvCxnSpPr/>
            <p:nvPr/>
          </p:nvCxnSpPr>
          <p:spPr>
            <a:xfrm flipH="1">
              <a:off x="1892668" y="5038261"/>
              <a:ext cx="1371600" cy="838200"/>
            </a:xfrm>
            <a:prstGeom prst="line">
              <a:avLst/>
            </a:prstGeom>
            <a:ln w="508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2516680" y="3279292"/>
              <a:ext cx="726156" cy="17443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rot="20014263">
              <a:off x="2292740" y="3491133"/>
              <a:ext cx="578709" cy="1400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charset="0"/>
                <a:ea typeface="Helvetica" charset="0"/>
                <a:cs typeface="Helvetica" charset="0"/>
              </a:endParaRPr>
            </a:p>
          </p:txBody>
        </p:sp>
        <p:cxnSp>
          <p:nvCxnSpPr>
            <p:cNvPr id="16" name="Straight Connector 15"/>
            <p:cNvCxnSpPr/>
            <p:nvPr/>
          </p:nvCxnSpPr>
          <p:spPr>
            <a:xfrm flipV="1">
              <a:off x="2516680" y="3221626"/>
              <a:ext cx="156519" cy="576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514357" y="2400456"/>
              <a:ext cx="174825" cy="8755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2300431" y="2513172"/>
              <a:ext cx="372769" cy="7084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flipV="1">
              <a:off x="2273668" y="1609261"/>
              <a:ext cx="427693" cy="1132763"/>
            </a:xfrm>
            <a:prstGeom prst="rect">
              <a:avLst/>
            </a:prstGeom>
            <a:noFill/>
            <a:ln>
              <a:noFill/>
            </a:ln>
            <a:scene3d>
              <a:camera prst="isometricLeftDown">
                <a:rot lat="7200000" lon="9600000" rev="0"/>
              </a:camera>
              <a:lightRig rig="threePt" dir="t"/>
            </a:scene3d>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TextBox 19"/>
            <p:cNvSpPr txBox="1"/>
            <p:nvPr/>
          </p:nvSpPr>
          <p:spPr>
            <a:xfrm>
              <a:off x="2838355" y="2755100"/>
              <a:ext cx="1563045" cy="382202"/>
            </a:xfrm>
            <a:prstGeom prst="rect">
              <a:avLst/>
            </a:prstGeom>
            <a:noFill/>
          </p:spPr>
          <p:txBody>
            <a:bodyPr wrap="none" rtlCol="0">
              <a:spAutoFit/>
            </a:bodyPr>
            <a:lstStyle/>
            <a:p>
              <a:r>
                <a:rPr lang="en-US" sz="1400" dirty="0">
                  <a:latin typeface="Helvetica" charset="0"/>
                  <a:ea typeface="Helvetica" charset="0"/>
                  <a:cs typeface="Helvetica" charset="0"/>
                </a:rPr>
                <a:t>Spectrometer</a:t>
              </a:r>
            </a:p>
          </p:txBody>
        </p:sp>
        <p:sp>
          <p:nvSpPr>
            <p:cNvPr id="21" name="TextBox 20"/>
            <p:cNvSpPr txBox="1"/>
            <p:nvPr/>
          </p:nvSpPr>
          <p:spPr>
            <a:xfrm>
              <a:off x="2787802" y="3416472"/>
              <a:ext cx="1229973" cy="382202"/>
            </a:xfrm>
            <a:prstGeom prst="rect">
              <a:avLst/>
            </a:prstGeom>
            <a:noFill/>
          </p:spPr>
          <p:txBody>
            <a:bodyPr wrap="none" rtlCol="0">
              <a:spAutoFit/>
            </a:bodyPr>
            <a:lstStyle/>
            <a:p>
              <a:r>
                <a:rPr lang="en-US" sz="1400" dirty="0">
                  <a:latin typeface="Helvetica" charset="0"/>
                  <a:ea typeface="Helvetica" charset="0"/>
                  <a:cs typeface="Helvetica" charset="0"/>
                </a:rPr>
                <a:t>Telescope</a:t>
              </a:r>
            </a:p>
          </p:txBody>
        </p:sp>
        <p:sp>
          <p:nvSpPr>
            <p:cNvPr id="22" name="TextBox 21"/>
            <p:cNvSpPr txBox="1"/>
            <p:nvPr/>
          </p:nvSpPr>
          <p:spPr>
            <a:xfrm>
              <a:off x="2777971" y="2243160"/>
              <a:ext cx="1905173" cy="382202"/>
            </a:xfrm>
            <a:prstGeom prst="rect">
              <a:avLst/>
            </a:prstGeom>
            <a:noFill/>
          </p:spPr>
          <p:txBody>
            <a:bodyPr wrap="square" rtlCol="0">
              <a:spAutoFit/>
            </a:bodyPr>
            <a:lstStyle/>
            <a:p>
              <a:r>
                <a:rPr lang="en-US" sz="1400" dirty="0">
                  <a:latin typeface="Helvetica" charset="0"/>
                  <a:ea typeface="Helvetica" charset="0"/>
                  <a:cs typeface="Helvetica" charset="0"/>
                </a:rPr>
                <a:t>FPA</a:t>
              </a:r>
            </a:p>
          </p:txBody>
        </p:sp>
        <p:sp>
          <p:nvSpPr>
            <p:cNvPr id="23" name="TextBox 22"/>
            <p:cNvSpPr txBox="1"/>
            <p:nvPr/>
          </p:nvSpPr>
          <p:spPr>
            <a:xfrm>
              <a:off x="2830117" y="3042401"/>
              <a:ext cx="539859" cy="382202"/>
            </a:xfrm>
            <a:prstGeom prst="rect">
              <a:avLst/>
            </a:prstGeom>
            <a:noFill/>
          </p:spPr>
          <p:txBody>
            <a:bodyPr wrap="none" rtlCol="0">
              <a:spAutoFit/>
            </a:bodyPr>
            <a:lstStyle/>
            <a:p>
              <a:r>
                <a:rPr lang="en-US" sz="1400" dirty="0">
                  <a:latin typeface="Helvetica" charset="0"/>
                  <a:ea typeface="Helvetica" charset="0"/>
                  <a:cs typeface="Helvetica" charset="0"/>
                </a:rPr>
                <a:t>Slit</a:t>
              </a:r>
            </a:p>
          </p:txBody>
        </p:sp>
        <p:sp>
          <p:nvSpPr>
            <p:cNvPr id="24" name="Oval 23"/>
            <p:cNvSpPr/>
            <p:nvPr/>
          </p:nvSpPr>
          <p:spPr>
            <a:xfrm rot="20248844">
              <a:off x="2276263" y="2926718"/>
              <a:ext cx="578709" cy="14004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Helvetica" charset="0"/>
                <a:ea typeface="Helvetica" charset="0"/>
                <a:cs typeface="Helvetica" charset="0"/>
              </a:endParaRPr>
            </a:p>
          </p:txBody>
        </p:sp>
        <p:cxnSp>
          <p:nvCxnSpPr>
            <p:cNvPr id="25" name="Straight Connector 24"/>
            <p:cNvCxnSpPr/>
            <p:nvPr/>
          </p:nvCxnSpPr>
          <p:spPr>
            <a:xfrm flipV="1">
              <a:off x="1871236" y="3221626"/>
              <a:ext cx="801963" cy="26402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Title 27"/>
          <p:cNvSpPr>
            <a:spLocks noGrp="1"/>
          </p:cNvSpPr>
          <p:nvPr>
            <p:ph type="ctrTitle"/>
          </p:nvPr>
        </p:nvSpPr>
        <p:spPr>
          <a:xfrm>
            <a:off x="454025" y="454025"/>
            <a:ext cx="6854763" cy="436031"/>
          </a:xfrm>
        </p:spPr>
        <p:txBody>
          <a:bodyPr/>
          <a:lstStyle/>
          <a:p>
            <a:r>
              <a:rPr lang="en-US" sz="3600" dirty="0"/>
              <a:t>Calibration: basic steps</a:t>
            </a:r>
          </a:p>
        </p:txBody>
      </p:sp>
      <p:sp>
        <p:nvSpPr>
          <p:cNvPr id="31" name="Text Placeholder 6"/>
          <p:cNvSpPr txBox="1">
            <a:spLocks/>
          </p:cNvSpPr>
          <p:nvPr/>
        </p:nvSpPr>
        <p:spPr>
          <a:xfrm>
            <a:off x="532635" y="1258792"/>
            <a:ext cx="4848277" cy="3736312"/>
          </a:xfrm>
          <a:prstGeom prst="rect">
            <a:avLst/>
          </a:prstGeom>
        </p:spPr>
        <p:txBody>
          <a:bodyPr vert="horz"/>
          <a:lstStyle>
            <a:lvl1pPr marL="342900" indent="-342900" algn="l" defTabSz="457200" rtl="0" eaLnBrk="1" latinLnBrk="0" hangingPunct="1">
              <a:spcBef>
                <a:spcPct val="20000"/>
              </a:spcBef>
              <a:buFont typeface="Arial"/>
              <a:buChar char="•"/>
              <a:defRPr sz="3200" kern="1200">
                <a:solidFill>
                  <a:schemeClr val="tx1"/>
                </a:solidFill>
                <a:latin typeface="Helvetica" charset="0"/>
                <a:ea typeface="Helvetica" charset="0"/>
                <a:cs typeface="Helvetica" charset="0"/>
              </a:defRPr>
            </a:lvl1pPr>
            <a:lvl2pPr marL="742950" indent="-285750" algn="l" defTabSz="457200" rtl="0" eaLnBrk="1" latinLnBrk="0" hangingPunct="1">
              <a:spcBef>
                <a:spcPct val="20000"/>
              </a:spcBef>
              <a:buFont typeface="Arial"/>
              <a:buChar char="–"/>
              <a:defRPr sz="2800" kern="1200">
                <a:solidFill>
                  <a:schemeClr val="tx1"/>
                </a:solidFill>
                <a:latin typeface="Helvetica" charset="0"/>
                <a:ea typeface="Helvetica" charset="0"/>
                <a:cs typeface="Helvetica" charset="0"/>
              </a:defRPr>
            </a:lvl2pPr>
            <a:lvl3pPr marL="1143000" indent="-228600" algn="l" defTabSz="457200" rtl="0" eaLnBrk="1" latinLnBrk="0" hangingPunct="1">
              <a:spcBef>
                <a:spcPct val="20000"/>
              </a:spcBef>
              <a:buFont typeface="Arial"/>
              <a:buChar char="•"/>
              <a:defRPr sz="2400" kern="1200">
                <a:solidFill>
                  <a:schemeClr val="tx1"/>
                </a:solidFill>
                <a:latin typeface="Helvetica" charset="0"/>
                <a:ea typeface="Helvetica" charset="0"/>
                <a:cs typeface="Helvetica" charset="0"/>
              </a:defRPr>
            </a:lvl3pPr>
            <a:lvl4pPr marL="1600200" indent="-228600" algn="l" defTabSz="457200" rtl="0" eaLnBrk="1" latinLnBrk="0" hangingPunct="1">
              <a:spcBef>
                <a:spcPct val="20000"/>
              </a:spcBef>
              <a:buFont typeface="Arial"/>
              <a:buChar char="–"/>
              <a:defRPr sz="2000" kern="1200">
                <a:solidFill>
                  <a:schemeClr val="tx1"/>
                </a:solidFill>
                <a:latin typeface="Helvetica" charset="0"/>
                <a:ea typeface="Helvetica" charset="0"/>
                <a:cs typeface="Helvetica" charset="0"/>
              </a:defRPr>
            </a:lvl4pPr>
            <a:lvl5pPr marL="2057400" indent="-228600" algn="l" defTabSz="457200" rtl="0" eaLnBrk="1" latinLnBrk="0" hangingPunct="1">
              <a:spcBef>
                <a:spcPct val="20000"/>
              </a:spcBef>
              <a:buFont typeface="Arial"/>
              <a:buChar char="»"/>
              <a:defRPr sz="2000" kern="1200">
                <a:solidFill>
                  <a:schemeClr val="tx1"/>
                </a:solidFill>
                <a:latin typeface="Helvetica" charset="0"/>
                <a:ea typeface="Helvetica" charset="0"/>
                <a:cs typeface="Helvetica"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latin typeface="+mn-lt"/>
              </a:rPr>
              <a:t>Typically, calibration involves a series of transformations and corrections that “work backwards from the focal plane”</a:t>
            </a:r>
          </a:p>
          <a:p>
            <a:pPr marL="0" indent="0">
              <a:buNone/>
            </a:pPr>
            <a:endParaRPr lang="en-US" sz="1800" dirty="0">
              <a:latin typeface="+mn-lt"/>
            </a:endParaRPr>
          </a:p>
          <a:p>
            <a:pPr marL="514350" indent="-514350">
              <a:buFont typeface="+mj-lt"/>
              <a:buAutoNum type="arabicPeriod"/>
            </a:pPr>
            <a:r>
              <a:rPr lang="en-US" sz="1800" b="1" dirty="0">
                <a:latin typeface="+mn-lt"/>
              </a:rPr>
              <a:t>Account for electronic effects - </a:t>
            </a:r>
            <a:r>
              <a:rPr lang="en-US" sz="1800" dirty="0">
                <a:latin typeface="+mn-lt"/>
              </a:rPr>
              <a:t>the unique, time-dependent radiometric response of each FPA element</a:t>
            </a:r>
          </a:p>
          <a:p>
            <a:pPr marL="514350" indent="-514350">
              <a:buFont typeface="+mj-lt"/>
              <a:buAutoNum type="arabicPeriod"/>
            </a:pPr>
            <a:endParaRPr lang="en-US" sz="1800" dirty="0">
              <a:latin typeface="+mn-lt"/>
            </a:endParaRPr>
          </a:p>
          <a:p>
            <a:pPr marL="457200" indent="-457200">
              <a:buFont typeface="+mj-lt"/>
              <a:buAutoNum type="arabicPeriod"/>
            </a:pPr>
            <a:r>
              <a:rPr lang="en-US" sz="1800" b="1" dirty="0">
                <a:latin typeface="+mn-lt"/>
              </a:rPr>
              <a:t>Account for optical effects - </a:t>
            </a:r>
            <a:r>
              <a:rPr lang="en-US" sz="1800" dirty="0">
                <a:latin typeface="+mn-lt"/>
              </a:rPr>
              <a:t>the spatial and spectral “view” of each FPA element</a:t>
            </a:r>
          </a:p>
          <a:p>
            <a:pPr marL="457200" indent="-457200">
              <a:buFont typeface="+mj-lt"/>
              <a:buAutoNum type="arabicPeriod"/>
            </a:pPr>
            <a:endParaRPr lang="en-US" sz="1800" b="1" dirty="0">
              <a:latin typeface="+mn-lt"/>
            </a:endParaRPr>
          </a:p>
          <a:p>
            <a:pPr marL="457200" indent="-457200">
              <a:buFont typeface="+mj-lt"/>
              <a:buAutoNum type="arabicPeriod"/>
            </a:pPr>
            <a:r>
              <a:rPr lang="en-US" sz="1800" b="1" dirty="0">
                <a:latin typeface="+mn-lt"/>
              </a:rPr>
              <a:t>Tie to the S.I. </a:t>
            </a:r>
            <a:r>
              <a:rPr lang="en-US" sz="1800" dirty="0">
                <a:latin typeface="+mn-lt"/>
              </a:rPr>
              <a:t>(absolute </a:t>
            </a:r>
            <a:r>
              <a:rPr lang="en-US" sz="1800" dirty="0" err="1">
                <a:latin typeface="+mn-lt"/>
              </a:rPr>
              <a:t>spectroradiometry</a:t>
            </a:r>
            <a:r>
              <a:rPr lang="en-US" sz="1800" dirty="0">
                <a:latin typeface="+mn-lt"/>
              </a:rPr>
              <a:t>)</a:t>
            </a:r>
            <a:endParaRPr lang="en-US" sz="1800" b="1" dirty="0">
              <a:latin typeface="+mn-lt"/>
            </a:endParaRPr>
          </a:p>
          <a:p>
            <a:pPr marL="914400" lvl="1" indent="-457200">
              <a:buFont typeface="+mj-lt"/>
              <a:buAutoNum type="arabicPeriod"/>
            </a:pPr>
            <a:endParaRPr lang="en-US" sz="1800" dirty="0">
              <a:latin typeface="+mn-lt"/>
            </a:endParaRPr>
          </a:p>
          <a:p>
            <a:pPr marL="457200" indent="-457200">
              <a:buFont typeface="+mj-lt"/>
              <a:buAutoNum type="arabicPeriod"/>
            </a:pPr>
            <a:endParaRPr lang="en-US" sz="1800" dirty="0">
              <a:latin typeface="+mn-lt"/>
            </a:endParaRPr>
          </a:p>
          <a:p>
            <a:pPr marL="914400" lvl="1" indent="-457200">
              <a:buFont typeface="+mj-lt"/>
              <a:buAutoNum type="arabicPeriod"/>
            </a:pPr>
            <a:endParaRPr lang="en-US" sz="1800" dirty="0">
              <a:latin typeface="+mn-lt"/>
            </a:endParaRPr>
          </a:p>
          <a:p>
            <a:pPr marL="457200" indent="-457200">
              <a:buFont typeface="+mj-lt"/>
              <a:buAutoNum type="arabicPeriod"/>
            </a:pPr>
            <a:endParaRPr lang="en-US" sz="1800" dirty="0">
              <a:latin typeface="+mn-lt"/>
            </a:endParaRPr>
          </a:p>
        </p:txBody>
      </p:sp>
    </p:spTree>
    <p:extLst>
      <p:ext uri="{BB962C8B-B14F-4D97-AF65-F5344CB8AC3E}">
        <p14:creationId xmlns:p14="http://schemas.microsoft.com/office/powerpoint/2010/main" val="3071131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6</a:t>
            </a:fld>
            <a:endParaRPr lang="en-US" dirty="0"/>
          </a:p>
        </p:txBody>
      </p:sp>
      <p:sp>
        <p:nvSpPr>
          <p:cNvPr id="10" name="Text Placeholder 6"/>
          <p:cNvSpPr>
            <a:spLocks noGrp="1"/>
          </p:cNvSpPr>
          <p:nvPr>
            <p:ph type="body" sz="quarter" idx="17"/>
          </p:nvPr>
        </p:nvSpPr>
        <p:spPr>
          <a:xfrm>
            <a:off x="1194239" y="1696927"/>
            <a:ext cx="3431440" cy="3736312"/>
          </a:xfrm>
        </p:spPr>
        <p:txBody>
          <a:bodyPr/>
          <a:lstStyle/>
          <a:p>
            <a:pPr marL="514350" indent="-514350">
              <a:buFont typeface="+mj-lt"/>
              <a:buAutoNum type="arabicPeriod"/>
            </a:pPr>
            <a:endParaRPr lang="en-US" sz="1800" b="1" dirty="0">
              <a:latin typeface="+mn-lt"/>
            </a:endParaRPr>
          </a:p>
          <a:p>
            <a:pPr marL="514350" indent="-514350">
              <a:buFont typeface="+mj-lt"/>
              <a:buAutoNum type="arabicPeriod"/>
            </a:pPr>
            <a:r>
              <a:rPr lang="en-US" sz="1800" b="1" dirty="0">
                <a:latin typeface="+mn-lt"/>
              </a:rPr>
              <a:t>Account for electronic effects - </a:t>
            </a:r>
            <a:r>
              <a:rPr lang="en-US" sz="1800" dirty="0">
                <a:latin typeface="+mn-lt"/>
              </a:rPr>
              <a:t>the unique, time-dependent radiometric response of each FPA element</a:t>
            </a:r>
          </a:p>
          <a:p>
            <a:pPr marL="514350" indent="-514350">
              <a:buFont typeface="+mj-lt"/>
              <a:buAutoNum type="arabicPeriod"/>
            </a:pPr>
            <a:endParaRPr lang="en-US" sz="1800" b="1" dirty="0">
              <a:latin typeface="+mn-lt"/>
            </a:endParaRPr>
          </a:p>
          <a:p>
            <a:pPr marL="514350" indent="-514350">
              <a:buFont typeface="+mj-lt"/>
              <a:buAutoNum type="arabicPeriod"/>
            </a:pPr>
            <a:r>
              <a:rPr lang="en-US" sz="1800" b="1" dirty="0">
                <a:latin typeface="+mn-lt"/>
              </a:rPr>
              <a:t>Account for optical effects - </a:t>
            </a:r>
            <a:r>
              <a:rPr lang="en-US" sz="1800" dirty="0">
                <a:latin typeface="+mn-lt"/>
              </a:rPr>
              <a:t>the spatial and spectral “view” of each FPA element</a:t>
            </a:r>
          </a:p>
          <a:p>
            <a:pPr marL="457200" indent="-457200">
              <a:buFont typeface="+mj-lt"/>
              <a:buAutoNum type="arabicPeriod"/>
            </a:pPr>
            <a:endParaRPr lang="en-US" sz="1800" b="1" dirty="0">
              <a:latin typeface="+mn-lt"/>
            </a:endParaRPr>
          </a:p>
          <a:p>
            <a:pPr marL="457200" indent="-457200">
              <a:buFont typeface="+mj-lt"/>
              <a:buAutoNum type="arabicPeriod"/>
            </a:pPr>
            <a:r>
              <a:rPr lang="en-US" sz="1800" b="1" dirty="0">
                <a:latin typeface="+mn-lt"/>
              </a:rPr>
              <a:t>Tie to the S.I. </a:t>
            </a:r>
            <a:r>
              <a:rPr lang="en-US" sz="1800" dirty="0">
                <a:latin typeface="+mn-lt"/>
              </a:rPr>
              <a:t>(absolute </a:t>
            </a:r>
            <a:r>
              <a:rPr lang="en-US" sz="1800" dirty="0" err="1">
                <a:latin typeface="+mn-lt"/>
              </a:rPr>
              <a:t>spectroradiometry</a:t>
            </a:r>
            <a:r>
              <a:rPr lang="en-US" sz="1800" dirty="0">
                <a:latin typeface="+mn-lt"/>
              </a:rPr>
              <a:t>)</a:t>
            </a:r>
            <a:endParaRPr lang="en-US" sz="1800" b="1" dirty="0">
              <a:latin typeface="+mn-lt"/>
            </a:endParaRPr>
          </a:p>
          <a:p>
            <a:pPr marL="914400" lvl="1" indent="-457200">
              <a:buFont typeface="+mj-lt"/>
              <a:buAutoNum type="arabicPeriod"/>
            </a:pPr>
            <a:endParaRPr lang="en-US" sz="2400" dirty="0"/>
          </a:p>
          <a:p>
            <a:pPr marL="457200" indent="-457200">
              <a:buFont typeface="+mj-lt"/>
              <a:buAutoNum type="arabicPeriod"/>
            </a:pPr>
            <a:endParaRPr lang="en-US" sz="2400" dirty="0"/>
          </a:p>
          <a:p>
            <a:pPr marL="914400" lvl="1" indent="-457200">
              <a:buFont typeface="+mj-lt"/>
              <a:buAutoNum type="arabicPeriod"/>
            </a:pPr>
            <a:endParaRPr lang="en-US" sz="2400" dirty="0"/>
          </a:p>
          <a:p>
            <a:pPr marL="457200" indent="-457200">
              <a:buFont typeface="+mj-lt"/>
              <a:buAutoNum type="arabicPeriod"/>
            </a:pPr>
            <a:endParaRPr lang="en-US" sz="2400" dirty="0"/>
          </a:p>
        </p:txBody>
      </p:sp>
      <p:sp>
        <p:nvSpPr>
          <p:cNvPr id="6" name="Title 5"/>
          <p:cNvSpPr>
            <a:spLocks noGrp="1"/>
          </p:cNvSpPr>
          <p:nvPr>
            <p:ph type="ctrTitle"/>
          </p:nvPr>
        </p:nvSpPr>
        <p:spPr>
          <a:xfrm>
            <a:off x="454027" y="454025"/>
            <a:ext cx="6434960" cy="436031"/>
          </a:xfrm>
        </p:spPr>
        <p:txBody>
          <a:bodyPr/>
          <a:lstStyle/>
          <a:p>
            <a:r>
              <a:rPr lang="en-US" sz="3600" dirty="0">
                <a:latin typeface="+mn-lt"/>
              </a:rPr>
              <a:t>Working backwards from the FPA</a:t>
            </a:r>
          </a:p>
        </p:txBody>
      </p:sp>
      <p:grpSp>
        <p:nvGrpSpPr>
          <p:cNvPr id="5" name="Group 4"/>
          <p:cNvGrpSpPr/>
          <p:nvPr/>
        </p:nvGrpSpPr>
        <p:grpSpPr>
          <a:xfrm>
            <a:off x="5581130" y="1277909"/>
            <a:ext cx="2615713" cy="5214966"/>
            <a:chOff x="5534967" y="435837"/>
            <a:chExt cx="2073011" cy="4132976"/>
          </a:xfrm>
        </p:grpSpPr>
        <p:sp>
          <p:nvSpPr>
            <p:cNvPr id="28" name="Down Arrow 27"/>
            <p:cNvSpPr/>
            <p:nvPr/>
          </p:nvSpPr>
          <p:spPr>
            <a:xfrm>
              <a:off x="6275672" y="435837"/>
              <a:ext cx="812300" cy="4132976"/>
            </a:xfrm>
            <a:prstGeom prst="downArrow">
              <a:avLst/>
            </a:prstGeom>
            <a:solidFill>
              <a:schemeClr val="bg1">
                <a:lumMod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TextBox 28"/>
            <p:cNvSpPr txBox="1"/>
            <p:nvPr/>
          </p:nvSpPr>
          <p:spPr>
            <a:xfrm>
              <a:off x="5534967" y="521697"/>
              <a:ext cx="2072329" cy="246221"/>
            </a:xfrm>
            <a:prstGeom prst="rect">
              <a:avLst/>
            </a:prstGeom>
            <a:solidFill>
              <a:schemeClr val="bg1">
                <a:lumMod val="85000"/>
              </a:schemeClr>
            </a:solidFill>
            <a:ln>
              <a:solidFill>
                <a:schemeClr val="tx1"/>
              </a:solidFill>
            </a:ln>
          </p:spPr>
          <p:txBody>
            <a:bodyPr wrap="square" rtlCol="0">
              <a:spAutoFit/>
            </a:bodyPr>
            <a:lstStyle/>
            <a:p>
              <a:pPr algn="ctr"/>
              <a:r>
                <a:rPr lang="en-US" sz="1400" b="1" dirty="0">
                  <a:latin typeface="Helvetica"/>
                  <a:cs typeface="Helvetica"/>
                </a:rPr>
                <a:t>Correct dark offset</a:t>
              </a:r>
            </a:p>
          </p:txBody>
        </p:sp>
        <p:sp>
          <p:nvSpPr>
            <p:cNvPr id="30" name="TextBox 29"/>
            <p:cNvSpPr txBox="1"/>
            <p:nvPr/>
          </p:nvSpPr>
          <p:spPr>
            <a:xfrm>
              <a:off x="5548891" y="937505"/>
              <a:ext cx="2058405" cy="246221"/>
            </a:xfrm>
            <a:prstGeom prst="rect">
              <a:avLst/>
            </a:prstGeom>
            <a:solidFill>
              <a:schemeClr val="bg1">
                <a:lumMod val="85000"/>
              </a:schemeClr>
            </a:solidFill>
            <a:ln>
              <a:solidFill>
                <a:schemeClr val="tx1"/>
              </a:solidFill>
            </a:ln>
          </p:spPr>
          <p:txBody>
            <a:bodyPr wrap="square" rtlCol="0">
              <a:spAutoFit/>
            </a:bodyPr>
            <a:lstStyle/>
            <a:p>
              <a:pPr algn="ctr"/>
              <a:r>
                <a:rPr lang="en-US" sz="1400" b="1" dirty="0">
                  <a:latin typeface="Helvetica"/>
                  <a:cs typeface="Helvetica"/>
                </a:rPr>
                <a:t>Correct pedestal shift</a:t>
              </a:r>
            </a:p>
          </p:txBody>
        </p:sp>
        <p:sp>
          <p:nvSpPr>
            <p:cNvPr id="31" name="TextBox 30"/>
            <p:cNvSpPr txBox="1"/>
            <p:nvPr/>
          </p:nvSpPr>
          <p:spPr>
            <a:xfrm>
              <a:off x="5548891" y="1331342"/>
              <a:ext cx="2058405" cy="246221"/>
            </a:xfrm>
            <a:prstGeom prst="rect">
              <a:avLst/>
            </a:prstGeom>
            <a:solidFill>
              <a:schemeClr val="bg1">
                <a:lumMod val="85000"/>
              </a:schemeClr>
            </a:solidFill>
            <a:ln>
              <a:solidFill>
                <a:schemeClr val="tx1"/>
              </a:solidFill>
            </a:ln>
          </p:spPr>
          <p:txBody>
            <a:bodyPr wrap="square" rtlCol="0">
              <a:spAutoFit/>
            </a:bodyPr>
            <a:lstStyle/>
            <a:p>
              <a:pPr algn="ctr"/>
              <a:r>
                <a:rPr lang="en-US" sz="1400" b="1" dirty="0">
                  <a:latin typeface="Helvetica"/>
                  <a:cs typeface="Helvetica"/>
                </a:rPr>
                <a:t>Correct panel ghost</a:t>
              </a:r>
            </a:p>
          </p:txBody>
        </p:sp>
        <p:sp>
          <p:nvSpPr>
            <p:cNvPr id="32" name="TextBox 31"/>
            <p:cNvSpPr txBox="1"/>
            <p:nvPr/>
          </p:nvSpPr>
          <p:spPr>
            <a:xfrm>
              <a:off x="5547480" y="1723960"/>
              <a:ext cx="2058405" cy="246221"/>
            </a:xfrm>
            <a:prstGeom prst="rect">
              <a:avLst/>
            </a:prstGeom>
            <a:solidFill>
              <a:schemeClr val="bg1">
                <a:lumMod val="85000"/>
              </a:schemeClr>
            </a:solidFill>
            <a:ln>
              <a:solidFill>
                <a:schemeClr val="tx1"/>
              </a:solidFill>
            </a:ln>
          </p:spPr>
          <p:txBody>
            <a:bodyPr wrap="square" rtlCol="0">
              <a:spAutoFit/>
            </a:bodyPr>
            <a:lstStyle/>
            <a:p>
              <a:pPr algn="ctr"/>
              <a:r>
                <a:rPr lang="en-US" sz="1400" b="1" dirty="0">
                  <a:latin typeface="Helvetica"/>
                  <a:cs typeface="Helvetica"/>
                </a:rPr>
                <a:t>Correct flat field</a:t>
              </a:r>
            </a:p>
          </p:txBody>
        </p:sp>
        <p:sp>
          <p:nvSpPr>
            <p:cNvPr id="33" name="TextBox 32"/>
            <p:cNvSpPr txBox="1"/>
            <p:nvPr/>
          </p:nvSpPr>
          <p:spPr>
            <a:xfrm>
              <a:off x="5548891" y="2879699"/>
              <a:ext cx="2058405" cy="243920"/>
            </a:xfrm>
            <a:prstGeom prst="rect">
              <a:avLst/>
            </a:prstGeom>
            <a:solidFill>
              <a:schemeClr val="bg1">
                <a:lumMod val="85000"/>
              </a:schemeClr>
            </a:solidFill>
            <a:ln>
              <a:solidFill>
                <a:schemeClr val="tx1"/>
              </a:solidFill>
            </a:ln>
          </p:spPr>
          <p:txBody>
            <a:bodyPr wrap="square" rtlCol="0">
              <a:spAutoFit/>
            </a:bodyPr>
            <a:lstStyle/>
            <a:p>
              <a:pPr algn="ctr"/>
              <a:r>
                <a:rPr lang="en-US" sz="1400" b="1" dirty="0">
                  <a:latin typeface="Helvetica"/>
                  <a:cs typeface="Helvetica"/>
                </a:rPr>
                <a:t>Correct </a:t>
              </a:r>
              <a:r>
                <a:rPr lang="en-US" sz="1400" b="1" dirty="0" err="1">
                  <a:latin typeface="Helvetica"/>
                  <a:cs typeface="Helvetica"/>
                </a:rPr>
                <a:t>crosstrack</a:t>
              </a:r>
              <a:r>
                <a:rPr lang="en-US" sz="1400" b="1" dirty="0">
                  <a:latin typeface="Helvetica"/>
                  <a:cs typeface="Helvetica"/>
                </a:rPr>
                <a:t> scatter</a:t>
              </a:r>
            </a:p>
          </p:txBody>
        </p:sp>
        <p:sp>
          <p:nvSpPr>
            <p:cNvPr id="34" name="TextBox 33"/>
            <p:cNvSpPr txBox="1"/>
            <p:nvPr/>
          </p:nvSpPr>
          <p:spPr>
            <a:xfrm>
              <a:off x="5548891" y="3264454"/>
              <a:ext cx="2058405" cy="246221"/>
            </a:xfrm>
            <a:prstGeom prst="rect">
              <a:avLst/>
            </a:prstGeom>
            <a:solidFill>
              <a:schemeClr val="bg1">
                <a:lumMod val="85000"/>
              </a:schemeClr>
            </a:solidFill>
            <a:ln>
              <a:solidFill>
                <a:schemeClr val="tx1"/>
              </a:solidFill>
            </a:ln>
          </p:spPr>
          <p:txBody>
            <a:bodyPr wrap="square" rtlCol="0">
              <a:spAutoFit/>
            </a:bodyPr>
            <a:lstStyle/>
            <a:p>
              <a:pPr algn="ctr"/>
              <a:r>
                <a:rPr lang="en-US" sz="1400" b="1" dirty="0">
                  <a:latin typeface="Helvetica"/>
                  <a:cs typeface="Helvetica"/>
                </a:rPr>
                <a:t>Correct spatial scatter</a:t>
              </a:r>
            </a:p>
          </p:txBody>
        </p:sp>
        <p:sp>
          <p:nvSpPr>
            <p:cNvPr id="35" name="TextBox 34"/>
            <p:cNvSpPr txBox="1"/>
            <p:nvPr/>
          </p:nvSpPr>
          <p:spPr>
            <a:xfrm>
              <a:off x="5548891" y="3639581"/>
              <a:ext cx="2058405" cy="414663"/>
            </a:xfrm>
            <a:prstGeom prst="rect">
              <a:avLst/>
            </a:prstGeom>
            <a:solidFill>
              <a:schemeClr val="bg1">
                <a:lumMod val="85000"/>
              </a:schemeClr>
            </a:solidFill>
            <a:ln>
              <a:solidFill>
                <a:schemeClr val="tx1"/>
              </a:solidFill>
            </a:ln>
          </p:spPr>
          <p:txBody>
            <a:bodyPr wrap="square" rtlCol="0">
              <a:spAutoFit/>
            </a:bodyPr>
            <a:lstStyle/>
            <a:p>
              <a:pPr algn="ctr"/>
              <a:r>
                <a:rPr lang="en-US" sz="1400" b="1" dirty="0">
                  <a:latin typeface="Helvetica"/>
                  <a:cs typeface="Helvetica"/>
                </a:rPr>
                <a:t>Apply radiometric coefficients</a:t>
              </a:r>
            </a:p>
          </p:txBody>
        </p:sp>
        <p:grpSp>
          <p:nvGrpSpPr>
            <p:cNvPr id="43" name="Group 42"/>
            <p:cNvGrpSpPr/>
            <p:nvPr/>
          </p:nvGrpSpPr>
          <p:grpSpPr>
            <a:xfrm>
              <a:off x="5549571" y="2111477"/>
              <a:ext cx="2058407" cy="619389"/>
              <a:chOff x="5569185" y="2120355"/>
              <a:chExt cx="2058407" cy="619389"/>
            </a:xfrm>
          </p:grpSpPr>
          <p:sp>
            <p:nvSpPr>
              <p:cNvPr id="44" name="TextBox 43"/>
              <p:cNvSpPr txBox="1"/>
              <p:nvPr/>
            </p:nvSpPr>
            <p:spPr>
              <a:xfrm>
                <a:off x="5569187" y="2120355"/>
                <a:ext cx="2058405" cy="243920"/>
              </a:xfrm>
              <a:prstGeom prst="rect">
                <a:avLst/>
              </a:prstGeom>
              <a:solidFill>
                <a:schemeClr val="bg1">
                  <a:lumMod val="85000"/>
                </a:schemeClr>
              </a:solidFill>
              <a:ln>
                <a:solidFill>
                  <a:schemeClr val="tx1"/>
                </a:solidFill>
              </a:ln>
            </p:spPr>
            <p:txBody>
              <a:bodyPr wrap="square" rtlCol="0">
                <a:spAutoFit/>
              </a:bodyPr>
              <a:lstStyle/>
              <a:p>
                <a:pPr algn="ctr"/>
                <a:r>
                  <a:rPr lang="en-US" sz="1400" b="1" dirty="0">
                    <a:latin typeface="Helvetica"/>
                    <a:cs typeface="Helvetica"/>
                  </a:rPr>
                  <a:t>Correct bad pixels</a:t>
                </a:r>
              </a:p>
            </p:txBody>
          </p:sp>
          <p:sp>
            <p:nvSpPr>
              <p:cNvPr id="47" name="TextBox 46"/>
              <p:cNvSpPr txBox="1"/>
              <p:nvPr/>
            </p:nvSpPr>
            <p:spPr>
              <a:xfrm>
                <a:off x="5569185" y="2493523"/>
                <a:ext cx="2058405" cy="246221"/>
              </a:xfrm>
              <a:prstGeom prst="rect">
                <a:avLst/>
              </a:prstGeom>
              <a:solidFill>
                <a:schemeClr val="bg1">
                  <a:lumMod val="85000"/>
                </a:schemeClr>
              </a:solidFill>
              <a:ln>
                <a:solidFill>
                  <a:schemeClr val="tx1"/>
                </a:solidFill>
              </a:ln>
            </p:spPr>
            <p:txBody>
              <a:bodyPr wrap="square" rtlCol="0">
                <a:spAutoFit/>
              </a:bodyPr>
              <a:lstStyle/>
              <a:p>
                <a:pPr algn="ctr"/>
                <a:r>
                  <a:rPr lang="en-US" sz="1400" b="1" dirty="0">
                    <a:latin typeface="Helvetica"/>
                    <a:cs typeface="Helvetica"/>
                  </a:rPr>
                  <a:t>Statistical </a:t>
                </a:r>
                <a:r>
                  <a:rPr lang="en-US" sz="1400" b="1" dirty="0" err="1">
                    <a:latin typeface="Helvetica"/>
                    <a:cs typeface="Helvetica"/>
                  </a:rPr>
                  <a:t>destriping</a:t>
                </a:r>
                <a:endParaRPr lang="en-US" sz="1400" b="1" dirty="0">
                  <a:latin typeface="Helvetica"/>
                  <a:cs typeface="Helvetica"/>
                </a:endParaRPr>
              </a:p>
            </p:txBody>
          </p:sp>
        </p:grpSp>
      </p:grpSp>
      <p:sp>
        <p:nvSpPr>
          <p:cNvPr id="8" name="Left Brace 7"/>
          <p:cNvSpPr/>
          <p:nvPr/>
        </p:nvSpPr>
        <p:spPr>
          <a:xfrm>
            <a:off x="4625679" y="1553512"/>
            <a:ext cx="743969" cy="2577432"/>
          </a:xfrm>
          <a:prstGeom prst="leftBrace">
            <a:avLst>
              <a:gd name="adj1" fmla="val 8333"/>
              <a:gd name="adj2" fmla="val 36872"/>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68" name="Left Brace 67"/>
          <p:cNvSpPr/>
          <p:nvPr/>
        </p:nvSpPr>
        <p:spPr>
          <a:xfrm>
            <a:off x="4704510" y="4487847"/>
            <a:ext cx="618715" cy="518723"/>
          </a:xfrm>
          <a:prstGeom prst="leftBrace">
            <a:avLst>
              <a:gd name="adj1" fmla="val 8333"/>
              <a:gd name="adj2" fmla="val 1638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69" name="Left Brace 68"/>
          <p:cNvSpPr/>
          <p:nvPr/>
        </p:nvSpPr>
        <p:spPr>
          <a:xfrm>
            <a:off x="4625680" y="5328512"/>
            <a:ext cx="755592" cy="476988"/>
          </a:xfrm>
          <a:prstGeom prst="leftBrace">
            <a:avLst>
              <a:gd name="adj1" fmla="val 8333"/>
              <a:gd name="adj2" fmla="val 4325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756668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178" y="1854258"/>
            <a:ext cx="7894310" cy="1136302"/>
          </a:xfrm>
          <a:prstGeom prst="rect">
            <a:avLst/>
          </a:prstGeom>
        </p:spPr>
      </p:pic>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7</a:t>
            </a:fld>
            <a:endParaRPr lang="en-US" dirty="0"/>
          </a:p>
        </p:txBody>
      </p:sp>
      <p:sp>
        <p:nvSpPr>
          <p:cNvPr id="5" name="Title 4"/>
          <p:cNvSpPr>
            <a:spLocks noGrp="1"/>
          </p:cNvSpPr>
          <p:nvPr>
            <p:ph type="ctrTitle"/>
          </p:nvPr>
        </p:nvSpPr>
        <p:spPr/>
        <p:txBody>
          <a:bodyPr/>
          <a:lstStyle/>
          <a:p>
            <a:r>
              <a:rPr lang="en-US" sz="3600" dirty="0">
                <a:latin typeface="Arial" panose="020B0604020202020204" pitchFamily="34" charset="0"/>
                <a:cs typeface="Arial" panose="020B0604020202020204" pitchFamily="34" charset="0"/>
              </a:rPr>
              <a:t>Basic radiometric model</a:t>
            </a:r>
          </a:p>
        </p:txBody>
      </p:sp>
      <p:sp>
        <p:nvSpPr>
          <p:cNvPr id="24" name="TextBox 23"/>
          <p:cNvSpPr txBox="1"/>
          <p:nvPr/>
        </p:nvSpPr>
        <p:spPr>
          <a:xfrm>
            <a:off x="1196539" y="3110044"/>
            <a:ext cx="1988621" cy="646331"/>
          </a:xfrm>
          <a:prstGeom prst="rect">
            <a:avLst/>
          </a:prstGeom>
          <a:noFill/>
        </p:spPr>
        <p:txBody>
          <a:bodyPr wrap="none" rtlCol="0">
            <a:spAutoFit/>
          </a:bodyPr>
          <a:lstStyle/>
          <a:p>
            <a:pPr algn="ctr"/>
            <a:r>
              <a:rPr lang="en-US" b="1" dirty="0">
                <a:solidFill>
                  <a:srgbClr val="FF0000"/>
                </a:solidFill>
              </a:rPr>
              <a:t>Radiance at FPA</a:t>
            </a:r>
          </a:p>
          <a:p>
            <a:pPr algn="ctr"/>
            <a:r>
              <a:rPr lang="en-US" dirty="0" err="1">
                <a:solidFill>
                  <a:srgbClr val="FF0000"/>
                </a:solidFill>
              </a:rPr>
              <a:t>uW</a:t>
            </a:r>
            <a:r>
              <a:rPr lang="en-US" dirty="0">
                <a:solidFill>
                  <a:srgbClr val="FF0000"/>
                </a:solidFill>
              </a:rPr>
              <a:t> nm</a:t>
            </a:r>
            <a:r>
              <a:rPr lang="en-US" baseline="30000" dirty="0">
                <a:solidFill>
                  <a:srgbClr val="FF0000"/>
                </a:solidFill>
              </a:rPr>
              <a:t>-1</a:t>
            </a:r>
            <a:r>
              <a:rPr lang="en-US" dirty="0">
                <a:solidFill>
                  <a:srgbClr val="FF0000"/>
                </a:solidFill>
              </a:rPr>
              <a:t> sr</a:t>
            </a:r>
            <a:r>
              <a:rPr lang="en-US" baseline="30000" dirty="0">
                <a:solidFill>
                  <a:srgbClr val="FF0000"/>
                </a:solidFill>
              </a:rPr>
              <a:t>-1</a:t>
            </a:r>
            <a:r>
              <a:rPr lang="en-US" dirty="0">
                <a:solidFill>
                  <a:srgbClr val="FF0000"/>
                </a:solidFill>
              </a:rPr>
              <a:t> cm</a:t>
            </a:r>
            <a:r>
              <a:rPr lang="en-US" baseline="30000" dirty="0">
                <a:solidFill>
                  <a:srgbClr val="FF0000"/>
                </a:solidFill>
              </a:rPr>
              <a:t>-2</a:t>
            </a:r>
            <a:endParaRPr lang="en-US" dirty="0">
              <a:solidFill>
                <a:srgbClr val="FF0000"/>
              </a:solidFill>
            </a:endParaRPr>
          </a:p>
        </p:txBody>
      </p:sp>
      <p:sp>
        <p:nvSpPr>
          <p:cNvPr id="25" name="TextBox 24"/>
          <p:cNvSpPr txBox="1"/>
          <p:nvPr/>
        </p:nvSpPr>
        <p:spPr>
          <a:xfrm>
            <a:off x="3384299" y="3092385"/>
            <a:ext cx="1287725" cy="646331"/>
          </a:xfrm>
          <a:prstGeom prst="rect">
            <a:avLst/>
          </a:prstGeom>
          <a:noFill/>
        </p:spPr>
        <p:txBody>
          <a:bodyPr wrap="none" rtlCol="0">
            <a:spAutoFit/>
          </a:bodyPr>
          <a:lstStyle/>
          <a:p>
            <a:pPr algn="ctr"/>
            <a:r>
              <a:rPr lang="en-US" b="1" dirty="0">
                <a:solidFill>
                  <a:srgbClr val="FF0000"/>
                </a:solidFill>
              </a:rPr>
              <a:t>FPA Value</a:t>
            </a:r>
          </a:p>
          <a:p>
            <a:pPr algn="ctr"/>
            <a:r>
              <a:rPr lang="en-US" dirty="0">
                <a:solidFill>
                  <a:srgbClr val="FF0000"/>
                </a:solidFill>
              </a:rPr>
              <a:t>DN</a:t>
            </a:r>
          </a:p>
        </p:txBody>
      </p:sp>
      <p:sp>
        <p:nvSpPr>
          <p:cNvPr id="26" name="TextBox 25"/>
          <p:cNvSpPr txBox="1"/>
          <p:nvPr/>
        </p:nvSpPr>
        <p:spPr>
          <a:xfrm>
            <a:off x="5218719" y="3122780"/>
            <a:ext cx="851515" cy="646331"/>
          </a:xfrm>
          <a:prstGeom prst="rect">
            <a:avLst/>
          </a:prstGeom>
          <a:noFill/>
        </p:spPr>
        <p:txBody>
          <a:bodyPr wrap="none" rtlCol="0">
            <a:spAutoFit/>
          </a:bodyPr>
          <a:lstStyle/>
          <a:p>
            <a:pPr algn="ctr"/>
            <a:r>
              <a:rPr lang="en-US" b="1" dirty="0">
                <a:solidFill>
                  <a:srgbClr val="FF0000"/>
                </a:solidFill>
              </a:rPr>
              <a:t>Offset</a:t>
            </a:r>
          </a:p>
          <a:p>
            <a:pPr algn="ctr"/>
            <a:r>
              <a:rPr lang="en-US" dirty="0">
                <a:solidFill>
                  <a:srgbClr val="FF0000"/>
                </a:solidFill>
              </a:rPr>
              <a:t>DN</a:t>
            </a:r>
          </a:p>
        </p:txBody>
      </p:sp>
      <p:sp>
        <p:nvSpPr>
          <p:cNvPr id="27" name="TextBox 26"/>
          <p:cNvSpPr txBox="1"/>
          <p:nvPr/>
        </p:nvSpPr>
        <p:spPr>
          <a:xfrm>
            <a:off x="667178" y="1282441"/>
            <a:ext cx="7506666" cy="646331"/>
          </a:xfrm>
          <a:prstGeom prst="rect">
            <a:avLst/>
          </a:prstGeom>
          <a:noFill/>
        </p:spPr>
        <p:txBody>
          <a:bodyPr wrap="square" rtlCol="0">
            <a:spAutoFit/>
          </a:bodyPr>
          <a:lstStyle/>
          <a:p>
            <a:r>
              <a:rPr lang="en-US" dirty="0"/>
              <a:t>The FPA response is </a:t>
            </a:r>
            <a:r>
              <a:rPr lang="en-US" i="1" dirty="0"/>
              <a:t>usually</a:t>
            </a:r>
            <a:r>
              <a:rPr lang="en-US" dirty="0"/>
              <a:t> linear in illumination.  For each </a:t>
            </a:r>
            <a:r>
              <a:rPr lang="en-US" dirty="0" err="1"/>
              <a:t>crosstrack</a:t>
            </a:r>
            <a:r>
              <a:rPr lang="en-US" dirty="0"/>
              <a:t> element x and spectral channel c:</a:t>
            </a:r>
          </a:p>
        </p:txBody>
      </p:sp>
      <p:sp>
        <p:nvSpPr>
          <p:cNvPr id="28" name="TextBox 27"/>
          <p:cNvSpPr txBox="1"/>
          <p:nvPr/>
        </p:nvSpPr>
        <p:spPr>
          <a:xfrm>
            <a:off x="6321672" y="3113109"/>
            <a:ext cx="2465740" cy="646331"/>
          </a:xfrm>
          <a:prstGeom prst="rect">
            <a:avLst/>
          </a:prstGeom>
          <a:noFill/>
        </p:spPr>
        <p:txBody>
          <a:bodyPr wrap="none" rtlCol="0">
            <a:spAutoFit/>
          </a:bodyPr>
          <a:lstStyle/>
          <a:p>
            <a:pPr algn="ctr"/>
            <a:r>
              <a:rPr lang="en-US" b="1" dirty="0">
                <a:solidFill>
                  <a:srgbClr val="FF0000"/>
                </a:solidFill>
              </a:rPr>
              <a:t>Gain</a:t>
            </a:r>
          </a:p>
          <a:p>
            <a:r>
              <a:rPr lang="en-US" dirty="0" err="1">
                <a:solidFill>
                  <a:srgbClr val="FF0000"/>
                </a:solidFill>
              </a:rPr>
              <a:t>uW</a:t>
            </a:r>
            <a:r>
              <a:rPr lang="en-US" dirty="0">
                <a:solidFill>
                  <a:srgbClr val="FF0000"/>
                </a:solidFill>
              </a:rPr>
              <a:t> nm</a:t>
            </a:r>
            <a:r>
              <a:rPr lang="en-US" baseline="30000" dirty="0">
                <a:solidFill>
                  <a:srgbClr val="FF0000"/>
                </a:solidFill>
              </a:rPr>
              <a:t>-1</a:t>
            </a:r>
            <a:r>
              <a:rPr lang="en-US" dirty="0">
                <a:solidFill>
                  <a:srgbClr val="FF0000"/>
                </a:solidFill>
              </a:rPr>
              <a:t> sr</a:t>
            </a:r>
            <a:r>
              <a:rPr lang="en-US" baseline="30000" dirty="0">
                <a:solidFill>
                  <a:srgbClr val="FF0000"/>
                </a:solidFill>
              </a:rPr>
              <a:t>-1</a:t>
            </a:r>
            <a:r>
              <a:rPr lang="en-US" dirty="0">
                <a:solidFill>
                  <a:srgbClr val="FF0000"/>
                </a:solidFill>
              </a:rPr>
              <a:t> cm</a:t>
            </a:r>
            <a:r>
              <a:rPr lang="en-US" baseline="30000" dirty="0">
                <a:solidFill>
                  <a:srgbClr val="FF0000"/>
                </a:solidFill>
              </a:rPr>
              <a:t>-2 </a:t>
            </a:r>
            <a:r>
              <a:rPr lang="en-US" dirty="0">
                <a:solidFill>
                  <a:srgbClr val="FF0000"/>
                </a:solidFill>
              </a:rPr>
              <a:t>DN</a:t>
            </a:r>
            <a:r>
              <a:rPr lang="en-US" baseline="30000" dirty="0">
                <a:solidFill>
                  <a:srgbClr val="FF0000"/>
                </a:solidFill>
              </a:rPr>
              <a:t>-1</a:t>
            </a:r>
            <a:endParaRPr lang="en-US" dirty="0">
              <a:solidFill>
                <a:srgbClr val="FF0000"/>
              </a:solidFill>
            </a:endParaRPr>
          </a:p>
        </p:txBody>
      </p:sp>
    </p:spTree>
    <p:extLst>
      <p:ext uri="{BB962C8B-B14F-4D97-AF65-F5344CB8AC3E}">
        <p14:creationId xmlns:p14="http://schemas.microsoft.com/office/powerpoint/2010/main" val="3176250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2594"/>
          <a:stretch/>
        </p:blipFill>
        <p:spPr>
          <a:xfrm>
            <a:off x="670534" y="4444837"/>
            <a:ext cx="4011827" cy="72635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178" y="1854258"/>
            <a:ext cx="7894310" cy="1136302"/>
          </a:xfrm>
          <a:prstGeom prst="rect">
            <a:avLst/>
          </a:prstGeom>
        </p:spPr>
      </p:pic>
      <p:sp>
        <p:nvSpPr>
          <p:cNvPr id="16" name="Right Arrow 15"/>
          <p:cNvSpPr/>
          <p:nvPr/>
        </p:nvSpPr>
        <p:spPr>
          <a:xfrm rot="8437624">
            <a:off x="3264984" y="2926677"/>
            <a:ext cx="3537757" cy="1071939"/>
          </a:xfrm>
          <a:custGeom>
            <a:avLst/>
            <a:gdLst>
              <a:gd name="connsiteX0" fmla="*/ 0 w 2582125"/>
              <a:gd name="connsiteY0" fmla="*/ 231873 h 927490"/>
              <a:gd name="connsiteX1" fmla="*/ 2118380 w 2582125"/>
              <a:gd name="connsiteY1" fmla="*/ 231873 h 927490"/>
              <a:gd name="connsiteX2" fmla="*/ 2118380 w 2582125"/>
              <a:gd name="connsiteY2" fmla="*/ 0 h 927490"/>
              <a:gd name="connsiteX3" fmla="*/ 2582125 w 2582125"/>
              <a:gd name="connsiteY3" fmla="*/ 463745 h 927490"/>
              <a:gd name="connsiteX4" fmla="*/ 2118380 w 2582125"/>
              <a:gd name="connsiteY4" fmla="*/ 927490 h 927490"/>
              <a:gd name="connsiteX5" fmla="*/ 2118380 w 2582125"/>
              <a:gd name="connsiteY5" fmla="*/ 695618 h 927490"/>
              <a:gd name="connsiteX6" fmla="*/ 0 w 2582125"/>
              <a:gd name="connsiteY6" fmla="*/ 695618 h 927490"/>
              <a:gd name="connsiteX7" fmla="*/ 0 w 2582125"/>
              <a:gd name="connsiteY7" fmla="*/ 231873 h 927490"/>
              <a:gd name="connsiteX0" fmla="*/ 0 w 3537757"/>
              <a:gd name="connsiteY0" fmla="*/ 0 h 1071939"/>
              <a:gd name="connsiteX1" fmla="*/ 3074012 w 3537757"/>
              <a:gd name="connsiteY1" fmla="*/ 376322 h 1071939"/>
              <a:gd name="connsiteX2" fmla="*/ 3074012 w 3537757"/>
              <a:gd name="connsiteY2" fmla="*/ 144449 h 1071939"/>
              <a:gd name="connsiteX3" fmla="*/ 3537757 w 3537757"/>
              <a:gd name="connsiteY3" fmla="*/ 608194 h 1071939"/>
              <a:gd name="connsiteX4" fmla="*/ 3074012 w 3537757"/>
              <a:gd name="connsiteY4" fmla="*/ 1071939 h 1071939"/>
              <a:gd name="connsiteX5" fmla="*/ 3074012 w 3537757"/>
              <a:gd name="connsiteY5" fmla="*/ 840067 h 1071939"/>
              <a:gd name="connsiteX6" fmla="*/ 955632 w 3537757"/>
              <a:gd name="connsiteY6" fmla="*/ 840067 h 1071939"/>
              <a:gd name="connsiteX7" fmla="*/ 0 w 3537757"/>
              <a:gd name="connsiteY7" fmla="*/ 0 h 1071939"/>
              <a:gd name="connsiteX0" fmla="*/ 0 w 3537757"/>
              <a:gd name="connsiteY0" fmla="*/ 0 h 1071939"/>
              <a:gd name="connsiteX1" fmla="*/ 3074012 w 3537757"/>
              <a:gd name="connsiteY1" fmla="*/ 376322 h 1071939"/>
              <a:gd name="connsiteX2" fmla="*/ 3074012 w 3537757"/>
              <a:gd name="connsiteY2" fmla="*/ 144449 h 1071939"/>
              <a:gd name="connsiteX3" fmla="*/ 3537757 w 3537757"/>
              <a:gd name="connsiteY3" fmla="*/ 608194 h 1071939"/>
              <a:gd name="connsiteX4" fmla="*/ 3074012 w 3537757"/>
              <a:gd name="connsiteY4" fmla="*/ 1071939 h 1071939"/>
              <a:gd name="connsiteX5" fmla="*/ 3074012 w 3537757"/>
              <a:gd name="connsiteY5" fmla="*/ 840067 h 1071939"/>
              <a:gd name="connsiteX6" fmla="*/ 932514 w 3537757"/>
              <a:gd name="connsiteY6" fmla="*/ 719124 h 1071939"/>
              <a:gd name="connsiteX7" fmla="*/ 0 w 3537757"/>
              <a:gd name="connsiteY7" fmla="*/ 0 h 107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7757" h="1071939">
                <a:moveTo>
                  <a:pt x="0" y="0"/>
                </a:moveTo>
                <a:lnTo>
                  <a:pt x="3074012" y="376322"/>
                </a:lnTo>
                <a:lnTo>
                  <a:pt x="3074012" y="144449"/>
                </a:lnTo>
                <a:lnTo>
                  <a:pt x="3537757" y="608194"/>
                </a:lnTo>
                <a:lnTo>
                  <a:pt x="3074012" y="1071939"/>
                </a:lnTo>
                <a:lnTo>
                  <a:pt x="3074012" y="840067"/>
                </a:lnTo>
                <a:lnTo>
                  <a:pt x="932514" y="719124"/>
                </a:lnTo>
                <a:lnTo>
                  <a:pt x="0" y="0"/>
                </a:lnTo>
                <a:close/>
              </a:path>
            </a:pathLst>
          </a:cu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ight Arrow 8"/>
          <p:cNvSpPr/>
          <p:nvPr/>
        </p:nvSpPr>
        <p:spPr>
          <a:xfrm rot="5400000">
            <a:off x="6951868" y="3008960"/>
            <a:ext cx="1671641" cy="1200113"/>
          </a:xfrm>
          <a:custGeom>
            <a:avLst/>
            <a:gdLst>
              <a:gd name="connsiteX0" fmla="*/ 0 w 1671644"/>
              <a:gd name="connsiteY0" fmla="*/ 231873 h 927490"/>
              <a:gd name="connsiteX1" fmla="*/ 1207899 w 1671644"/>
              <a:gd name="connsiteY1" fmla="*/ 231873 h 927490"/>
              <a:gd name="connsiteX2" fmla="*/ 1207899 w 1671644"/>
              <a:gd name="connsiteY2" fmla="*/ 0 h 927490"/>
              <a:gd name="connsiteX3" fmla="*/ 1671644 w 1671644"/>
              <a:gd name="connsiteY3" fmla="*/ 463745 h 927490"/>
              <a:gd name="connsiteX4" fmla="*/ 1207899 w 1671644"/>
              <a:gd name="connsiteY4" fmla="*/ 927490 h 927490"/>
              <a:gd name="connsiteX5" fmla="*/ 1207899 w 1671644"/>
              <a:gd name="connsiteY5" fmla="*/ 695618 h 927490"/>
              <a:gd name="connsiteX6" fmla="*/ 0 w 1671644"/>
              <a:gd name="connsiteY6" fmla="*/ 695618 h 927490"/>
              <a:gd name="connsiteX7" fmla="*/ 0 w 1671644"/>
              <a:gd name="connsiteY7" fmla="*/ 231873 h 927490"/>
              <a:gd name="connsiteX0" fmla="*/ 15765 w 1671644"/>
              <a:gd name="connsiteY0" fmla="*/ 0 h 1200113"/>
              <a:gd name="connsiteX1" fmla="*/ 1207899 w 1671644"/>
              <a:gd name="connsiteY1" fmla="*/ 504496 h 1200113"/>
              <a:gd name="connsiteX2" fmla="*/ 1207899 w 1671644"/>
              <a:gd name="connsiteY2" fmla="*/ 272623 h 1200113"/>
              <a:gd name="connsiteX3" fmla="*/ 1671644 w 1671644"/>
              <a:gd name="connsiteY3" fmla="*/ 736368 h 1200113"/>
              <a:gd name="connsiteX4" fmla="*/ 1207899 w 1671644"/>
              <a:gd name="connsiteY4" fmla="*/ 1200113 h 1200113"/>
              <a:gd name="connsiteX5" fmla="*/ 1207899 w 1671644"/>
              <a:gd name="connsiteY5" fmla="*/ 968241 h 1200113"/>
              <a:gd name="connsiteX6" fmla="*/ 0 w 1671644"/>
              <a:gd name="connsiteY6" fmla="*/ 968241 h 1200113"/>
              <a:gd name="connsiteX7" fmla="*/ 15765 w 1671644"/>
              <a:gd name="connsiteY7" fmla="*/ 0 h 1200113"/>
              <a:gd name="connsiteX0" fmla="*/ 15762 w 1671641"/>
              <a:gd name="connsiteY0" fmla="*/ 0 h 1200113"/>
              <a:gd name="connsiteX1" fmla="*/ 1207896 w 1671641"/>
              <a:gd name="connsiteY1" fmla="*/ 504496 h 1200113"/>
              <a:gd name="connsiteX2" fmla="*/ 1207896 w 1671641"/>
              <a:gd name="connsiteY2" fmla="*/ 272623 h 1200113"/>
              <a:gd name="connsiteX3" fmla="*/ 1671641 w 1671641"/>
              <a:gd name="connsiteY3" fmla="*/ 736368 h 1200113"/>
              <a:gd name="connsiteX4" fmla="*/ 1207896 w 1671641"/>
              <a:gd name="connsiteY4" fmla="*/ 1200113 h 1200113"/>
              <a:gd name="connsiteX5" fmla="*/ 1207896 w 1671641"/>
              <a:gd name="connsiteY5" fmla="*/ 968241 h 1200113"/>
              <a:gd name="connsiteX6" fmla="*/ 0 w 1671641"/>
              <a:gd name="connsiteY6" fmla="*/ 1173193 h 1200113"/>
              <a:gd name="connsiteX7" fmla="*/ 15762 w 1671641"/>
              <a:gd name="connsiteY7" fmla="*/ 0 h 120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1641" h="1200113">
                <a:moveTo>
                  <a:pt x="15762" y="0"/>
                </a:moveTo>
                <a:lnTo>
                  <a:pt x="1207896" y="504496"/>
                </a:lnTo>
                <a:lnTo>
                  <a:pt x="1207896" y="272623"/>
                </a:lnTo>
                <a:lnTo>
                  <a:pt x="1671641" y="736368"/>
                </a:lnTo>
                <a:lnTo>
                  <a:pt x="1207896" y="1200113"/>
                </a:lnTo>
                <a:lnTo>
                  <a:pt x="1207896" y="968241"/>
                </a:lnTo>
                <a:lnTo>
                  <a:pt x="0" y="1173193"/>
                </a:lnTo>
                <a:lnTo>
                  <a:pt x="15762" y="0"/>
                </a:lnTo>
                <a:close/>
              </a:path>
            </a:pathLst>
          </a:cu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8</a:t>
            </a:fld>
            <a:endParaRPr lang="en-US" dirty="0"/>
          </a:p>
        </p:txBody>
      </p:sp>
      <p:sp>
        <p:nvSpPr>
          <p:cNvPr id="5" name="Title 4"/>
          <p:cNvSpPr>
            <a:spLocks noGrp="1"/>
          </p:cNvSpPr>
          <p:nvPr>
            <p:ph type="ctrTitle"/>
          </p:nvPr>
        </p:nvSpPr>
        <p:spPr/>
        <p:txBody>
          <a:bodyPr/>
          <a:lstStyle/>
          <a:p>
            <a:r>
              <a:rPr lang="en-US" sz="3600" dirty="0">
                <a:latin typeface="+mn-lt"/>
              </a:rPr>
              <a:t>Basic radiometric model</a:t>
            </a:r>
          </a:p>
        </p:txBody>
      </p:sp>
      <p:sp>
        <p:nvSpPr>
          <p:cNvPr id="26" name="TextBox 25"/>
          <p:cNvSpPr txBox="1"/>
          <p:nvPr/>
        </p:nvSpPr>
        <p:spPr>
          <a:xfrm>
            <a:off x="5218719" y="3122780"/>
            <a:ext cx="851515" cy="646331"/>
          </a:xfrm>
          <a:prstGeom prst="rect">
            <a:avLst/>
          </a:prstGeom>
          <a:noFill/>
        </p:spPr>
        <p:txBody>
          <a:bodyPr wrap="none" rtlCol="0">
            <a:spAutoFit/>
          </a:bodyPr>
          <a:lstStyle/>
          <a:p>
            <a:pPr algn="ctr"/>
            <a:r>
              <a:rPr lang="en-US" b="1" dirty="0"/>
              <a:t>Offset</a:t>
            </a:r>
          </a:p>
          <a:p>
            <a:pPr algn="ctr"/>
            <a:r>
              <a:rPr lang="en-US" dirty="0"/>
              <a:t>DN</a:t>
            </a:r>
          </a:p>
        </p:txBody>
      </p:sp>
      <p:sp>
        <p:nvSpPr>
          <p:cNvPr id="28" name="TextBox 27"/>
          <p:cNvSpPr txBox="1"/>
          <p:nvPr/>
        </p:nvSpPr>
        <p:spPr>
          <a:xfrm>
            <a:off x="6321672" y="3113109"/>
            <a:ext cx="2465740" cy="646331"/>
          </a:xfrm>
          <a:prstGeom prst="rect">
            <a:avLst/>
          </a:prstGeom>
          <a:noFill/>
        </p:spPr>
        <p:txBody>
          <a:bodyPr wrap="none" rtlCol="0">
            <a:spAutoFit/>
          </a:bodyPr>
          <a:lstStyle/>
          <a:p>
            <a:pPr algn="ctr"/>
            <a:r>
              <a:rPr lang="en-US" b="1" dirty="0"/>
              <a:t>Gain</a:t>
            </a:r>
          </a:p>
          <a:p>
            <a:r>
              <a:rPr lang="en-US" dirty="0" err="1"/>
              <a:t>uW</a:t>
            </a:r>
            <a:r>
              <a:rPr lang="en-US" dirty="0"/>
              <a:t> nm</a:t>
            </a:r>
            <a:r>
              <a:rPr lang="en-US" baseline="30000" dirty="0"/>
              <a:t>-1</a:t>
            </a:r>
            <a:r>
              <a:rPr lang="en-US" dirty="0"/>
              <a:t> sr</a:t>
            </a:r>
            <a:r>
              <a:rPr lang="en-US" baseline="30000" dirty="0"/>
              <a:t>-1</a:t>
            </a:r>
            <a:r>
              <a:rPr lang="en-US" dirty="0"/>
              <a:t> cm</a:t>
            </a:r>
            <a:r>
              <a:rPr lang="en-US" baseline="30000" dirty="0"/>
              <a:t>-2 </a:t>
            </a:r>
            <a:r>
              <a:rPr lang="en-US" dirty="0"/>
              <a:t>DN</a:t>
            </a:r>
            <a:r>
              <a:rPr lang="en-US" baseline="30000" dirty="0"/>
              <a:t>-1</a:t>
            </a:r>
            <a:endParaRPr lang="en-US"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4695" t="-6385" r="-1" b="1"/>
          <a:stretch/>
        </p:blipFill>
        <p:spPr>
          <a:xfrm>
            <a:off x="5498931" y="4484350"/>
            <a:ext cx="3062558" cy="715781"/>
          </a:xfrm>
          <a:prstGeom prst="rect">
            <a:avLst/>
          </a:prstGeom>
        </p:spPr>
      </p:pic>
      <p:sp>
        <p:nvSpPr>
          <p:cNvPr id="17" name="TextBox 16"/>
          <p:cNvSpPr txBox="1"/>
          <p:nvPr/>
        </p:nvSpPr>
        <p:spPr>
          <a:xfrm>
            <a:off x="750980" y="5171194"/>
            <a:ext cx="1946736" cy="923330"/>
          </a:xfrm>
          <a:prstGeom prst="rect">
            <a:avLst/>
          </a:prstGeom>
          <a:noFill/>
        </p:spPr>
        <p:txBody>
          <a:bodyPr wrap="square" rtlCol="0">
            <a:spAutoFit/>
          </a:bodyPr>
          <a:lstStyle/>
          <a:p>
            <a:pPr algn="ctr"/>
            <a:r>
              <a:rPr lang="en-US" b="1" dirty="0">
                <a:solidFill>
                  <a:srgbClr val="FF0000"/>
                </a:solidFill>
              </a:rPr>
              <a:t>Dark Level</a:t>
            </a:r>
          </a:p>
          <a:p>
            <a:pPr algn="ctr"/>
            <a:r>
              <a:rPr lang="en-US" dirty="0">
                <a:solidFill>
                  <a:srgbClr val="FF0000"/>
                </a:solidFill>
              </a:rPr>
              <a:t>(per element, each </a:t>
            </a:r>
            <a:r>
              <a:rPr lang="en-US" dirty="0" err="1">
                <a:solidFill>
                  <a:srgbClr val="FF0000"/>
                </a:solidFill>
              </a:rPr>
              <a:t>flightline</a:t>
            </a:r>
            <a:r>
              <a:rPr lang="en-US" dirty="0">
                <a:solidFill>
                  <a:srgbClr val="FF0000"/>
                </a:solidFill>
              </a:rPr>
              <a:t>)</a:t>
            </a:r>
          </a:p>
        </p:txBody>
      </p:sp>
      <p:sp>
        <p:nvSpPr>
          <p:cNvPr id="18" name="TextBox 17"/>
          <p:cNvSpPr txBox="1"/>
          <p:nvPr/>
        </p:nvSpPr>
        <p:spPr>
          <a:xfrm>
            <a:off x="2899665" y="5155451"/>
            <a:ext cx="1821972" cy="923330"/>
          </a:xfrm>
          <a:prstGeom prst="rect">
            <a:avLst/>
          </a:prstGeom>
          <a:noFill/>
        </p:spPr>
        <p:txBody>
          <a:bodyPr wrap="square" rtlCol="0">
            <a:spAutoFit/>
          </a:bodyPr>
          <a:lstStyle/>
          <a:p>
            <a:pPr algn="ctr"/>
            <a:r>
              <a:rPr lang="en-US" b="1" dirty="0">
                <a:solidFill>
                  <a:srgbClr val="FF0000"/>
                </a:solidFill>
              </a:rPr>
              <a:t>Pedestal shift</a:t>
            </a:r>
          </a:p>
          <a:p>
            <a:pPr algn="ctr"/>
            <a:r>
              <a:rPr lang="en-US" dirty="0">
                <a:solidFill>
                  <a:srgbClr val="FF0000"/>
                </a:solidFill>
              </a:rPr>
              <a:t>(per spectrum, each frame)</a:t>
            </a:r>
          </a:p>
        </p:txBody>
      </p:sp>
      <p:sp>
        <p:nvSpPr>
          <p:cNvPr id="19" name="TextBox 18"/>
          <p:cNvSpPr txBox="1"/>
          <p:nvPr/>
        </p:nvSpPr>
        <p:spPr>
          <a:xfrm>
            <a:off x="5193929" y="5197641"/>
            <a:ext cx="1925453" cy="1200329"/>
          </a:xfrm>
          <a:prstGeom prst="rect">
            <a:avLst/>
          </a:prstGeom>
          <a:noFill/>
        </p:spPr>
        <p:txBody>
          <a:bodyPr wrap="square" rtlCol="0">
            <a:spAutoFit/>
          </a:bodyPr>
          <a:lstStyle/>
          <a:p>
            <a:pPr algn="ctr"/>
            <a:r>
              <a:rPr lang="en-US" b="1" dirty="0">
                <a:solidFill>
                  <a:srgbClr val="FF0000"/>
                </a:solidFill>
              </a:rPr>
              <a:t>Radiometric Coefficient</a:t>
            </a:r>
          </a:p>
          <a:p>
            <a:pPr algn="ctr"/>
            <a:r>
              <a:rPr lang="en-US" dirty="0">
                <a:solidFill>
                  <a:srgbClr val="FF0000"/>
                </a:solidFill>
              </a:rPr>
              <a:t>(per channel, each campaign)</a:t>
            </a:r>
          </a:p>
        </p:txBody>
      </p:sp>
      <p:sp>
        <p:nvSpPr>
          <p:cNvPr id="20" name="TextBox 19"/>
          <p:cNvSpPr txBox="1"/>
          <p:nvPr/>
        </p:nvSpPr>
        <p:spPr>
          <a:xfrm>
            <a:off x="6953680" y="5213717"/>
            <a:ext cx="1925453" cy="923330"/>
          </a:xfrm>
          <a:prstGeom prst="rect">
            <a:avLst/>
          </a:prstGeom>
          <a:noFill/>
        </p:spPr>
        <p:txBody>
          <a:bodyPr wrap="square" rtlCol="0">
            <a:spAutoFit/>
          </a:bodyPr>
          <a:lstStyle/>
          <a:p>
            <a:pPr algn="ctr"/>
            <a:r>
              <a:rPr lang="en-US" b="1" dirty="0">
                <a:solidFill>
                  <a:srgbClr val="FF0000"/>
                </a:solidFill>
              </a:rPr>
              <a:t>Flat field</a:t>
            </a:r>
          </a:p>
          <a:p>
            <a:pPr algn="ctr"/>
            <a:r>
              <a:rPr lang="en-US" dirty="0">
                <a:solidFill>
                  <a:srgbClr val="FF0000"/>
                </a:solidFill>
              </a:rPr>
              <a:t>(per element, each campaign)</a:t>
            </a:r>
          </a:p>
        </p:txBody>
      </p:sp>
      <p:sp>
        <p:nvSpPr>
          <p:cNvPr id="21" name="TextBox 20">
            <a:extLst>
              <a:ext uri="{FF2B5EF4-FFF2-40B4-BE49-F238E27FC236}">
                <a16:creationId xmlns:a16="http://schemas.microsoft.com/office/drawing/2014/main" id="{B27749FB-0CDA-724A-BEE4-925AA77B32F5}"/>
              </a:ext>
            </a:extLst>
          </p:cNvPr>
          <p:cNvSpPr txBox="1"/>
          <p:nvPr/>
        </p:nvSpPr>
        <p:spPr>
          <a:xfrm>
            <a:off x="667178" y="1282441"/>
            <a:ext cx="7506666" cy="646331"/>
          </a:xfrm>
          <a:prstGeom prst="rect">
            <a:avLst/>
          </a:prstGeom>
          <a:noFill/>
        </p:spPr>
        <p:txBody>
          <a:bodyPr wrap="square" rtlCol="0">
            <a:spAutoFit/>
          </a:bodyPr>
          <a:lstStyle/>
          <a:p>
            <a:r>
              <a:rPr lang="en-US" dirty="0"/>
              <a:t>The FPA response is </a:t>
            </a:r>
            <a:r>
              <a:rPr lang="en-US" i="1" dirty="0"/>
              <a:t>typically</a:t>
            </a:r>
            <a:r>
              <a:rPr lang="en-US" dirty="0"/>
              <a:t> linear in illumination.  For each </a:t>
            </a:r>
            <a:r>
              <a:rPr lang="en-US" dirty="0" err="1"/>
              <a:t>crosstrack</a:t>
            </a:r>
            <a:r>
              <a:rPr lang="en-US" dirty="0"/>
              <a:t> element x and spectral channel c:</a:t>
            </a:r>
          </a:p>
        </p:txBody>
      </p:sp>
      <p:sp>
        <p:nvSpPr>
          <p:cNvPr id="10" name="TextBox 9">
            <a:extLst>
              <a:ext uri="{FF2B5EF4-FFF2-40B4-BE49-F238E27FC236}">
                <a16:creationId xmlns:a16="http://schemas.microsoft.com/office/drawing/2014/main" id="{6F268C0F-5D32-6044-B6E6-14AFECAB48D4}"/>
              </a:ext>
            </a:extLst>
          </p:cNvPr>
          <p:cNvSpPr txBox="1"/>
          <p:nvPr/>
        </p:nvSpPr>
        <p:spPr>
          <a:xfrm>
            <a:off x="667178" y="3123595"/>
            <a:ext cx="2559507" cy="923330"/>
          </a:xfrm>
          <a:prstGeom prst="rect">
            <a:avLst/>
          </a:prstGeom>
          <a:noFill/>
        </p:spPr>
        <p:txBody>
          <a:bodyPr wrap="square" rtlCol="0">
            <a:spAutoFit/>
          </a:bodyPr>
          <a:lstStyle/>
          <a:p>
            <a:r>
              <a:rPr lang="en-US" dirty="0"/>
              <a:t>This decomposes into different physical effects:</a:t>
            </a:r>
          </a:p>
        </p:txBody>
      </p:sp>
    </p:spTree>
    <p:extLst>
      <p:ext uri="{BB962C8B-B14F-4D97-AF65-F5344CB8AC3E}">
        <p14:creationId xmlns:p14="http://schemas.microsoft.com/office/powerpoint/2010/main" val="1024487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b="31046"/>
          <a:stretch/>
        </p:blipFill>
        <p:spPr>
          <a:xfrm>
            <a:off x="5183995" y="1390255"/>
            <a:ext cx="2493605" cy="1926215"/>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952" y="4067428"/>
            <a:ext cx="3345631" cy="258526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2594"/>
          <a:stretch/>
        </p:blipFill>
        <p:spPr>
          <a:xfrm>
            <a:off x="778865" y="4818491"/>
            <a:ext cx="3345631" cy="605740"/>
          </a:xfrm>
          <a:prstGeom prst="rect">
            <a:avLst/>
          </a:prstGeom>
        </p:spPr>
      </p:pic>
      <p:sp>
        <p:nvSpPr>
          <p:cNvPr id="2" name="Date Placeholder 1"/>
          <p:cNvSpPr>
            <a:spLocks noGrp="1"/>
          </p:cNvSpPr>
          <p:nvPr>
            <p:ph type="dt" sz="half" idx="2"/>
          </p:nvPr>
        </p:nvSpPr>
        <p:spPr/>
        <p:txBody>
          <a:bodyPr/>
          <a:lstStyle/>
          <a:p>
            <a:r>
              <a:rPr lang="en-US"/>
              <a:t>1/16/2017</a:t>
            </a:r>
            <a:endParaRPr lang="en-US" dirty="0"/>
          </a:p>
        </p:txBody>
      </p:sp>
      <p:sp>
        <p:nvSpPr>
          <p:cNvPr id="3" name="Footer Placeholder 2"/>
          <p:cNvSpPr>
            <a:spLocks noGrp="1"/>
          </p:cNvSpPr>
          <p:nvPr>
            <p:ph type="ftr" sz="quarter" idx="3"/>
          </p:nvPr>
        </p:nvSpPr>
        <p:spPr/>
        <p:txBody>
          <a:bodyPr/>
          <a:lstStyle/>
          <a:p>
            <a:r>
              <a:rPr lang="en-US"/>
              <a:t>AVIRIS-NG PSFs / David.R.Thompson@jpl.nasa.gov</a:t>
            </a:r>
            <a:endParaRPr lang="en-US" dirty="0"/>
          </a:p>
        </p:txBody>
      </p:sp>
      <p:sp>
        <p:nvSpPr>
          <p:cNvPr id="4" name="Slide Number Placeholder 3"/>
          <p:cNvSpPr>
            <a:spLocks noGrp="1"/>
          </p:cNvSpPr>
          <p:nvPr>
            <p:ph type="sldNum" sz="quarter" idx="4"/>
          </p:nvPr>
        </p:nvSpPr>
        <p:spPr/>
        <p:txBody>
          <a:bodyPr/>
          <a:lstStyle/>
          <a:p>
            <a:fld id="{1BB0B505-5A34-8746-A5A9-793D5E51FFCB}" type="slidenum">
              <a:rPr lang="en-US" smtClean="0"/>
              <a:pPr/>
              <a:t>9</a:t>
            </a:fld>
            <a:endParaRPr lang="en-US" dirty="0"/>
          </a:p>
        </p:txBody>
      </p:sp>
      <p:sp>
        <p:nvSpPr>
          <p:cNvPr id="5" name="Title 4"/>
          <p:cNvSpPr>
            <a:spLocks noGrp="1"/>
          </p:cNvSpPr>
          <p:nvPr>
            <p:ph type="ctrTitle"/>
          </p:nvPr>
        </p:nvSpPr>
        <p:spPr>
          <a:xfrm>
            <a:off x="454026" y="454025"/>
            <a:ext cx="3995311" cy="436031"/>
          </a:xfrm>
        </p:spPr>
        <p:txBody>
          <a:bodyPr/>
          <a:lstStyle/>
          <a:p>
            <a:r>
              <a:rPr lang="en-US" sz="3600" dirty="0">
                <a:latin typeface="Arial" panose="020B0604020202020204" pitchFamily="34" charset="0"/>
                <a:cs typeface="Arial" panose="020B0604020202020204" pitchFamily="34" charset="0"/>
              </a:rPr>
              <a:t>Components of offset</a:t>
            </a:r>
          </a:p>
        </p:txBody>
      </p:sp>
      <p:sp>
        <p:nvSpPr>
          <p:cNvPr id="17" name="TextBox 16"/>
          <p:cNvSpPr txBox="1"/>
          <p:nvPr/>
        </p:nvSpPr>
        <p:spPr>
          <a:xfrm>
            <a:off x="4971666" y="466925"/>
            <a:ext cx="2918262" cy="923330"/>
          </a:xfrm>
          <a:prstGeom prst="rect">
            <a:avLst/>
          </a:prstGeom>
          <a:noFill/>
        </p:spPr>
        <p:txBody>
          <a:bodyPr wrap="square" rtlCol="0">
            <a:spAutoFit/>
          </a:bodyPr>
          <a:lstStyle/>
          <a:p>
            <a:pPr algn="ctr"/>
            <a:r>
              <a:rPr lang="en-US" dirty="0"/>
              <a:t>Estimate dark level from initial non-illuminated segment of flightline</a:t>
            </a:r>
          </a:p>
        </p:txBody>
      </p:sp>
      <p:sp>
        <p:nvSpPr>
          <p:cNvPr id="18" name="TextBox 17"/>
          <p:cNvSpPr txBox="1"/>
          <p:nvPr/>
        </p:nvSpPr>
        <p:spPr>
          <a:xfrm>
            <a:off x="4937526" y="3709255"/>
            <a:ext cx="3235269" cy="646331"/>
          </a:xfrm>
          <a:prstGeom prst="rect">
            <a:avLst/>
          </a:prstGeom>
          <a:noFill/>
        </p:spPr>
        <p:txBody>
          <a:bodyPr wrap="square" rtlCol="0">
            <a:spAutoFit/>
          </a:bodyPr>
          <a:lstStyle/>
          <a:p>
            <a:pPr algn="ctr"/>
            <a:r>
              <a:rPr lang="en-US" dirty="0"/>
              <a:t>Estimate pedestal shift from non-illuminated channels</a:t>
            </a:r>
          </a:p>
        </p:txBody>
      </p:sp>
      <p:cxnSp>
        <p:nvCxnSpPr>
          <p:cNvPr id="13" name="Straight Arrow Connector 12"/>
          <p:cNvCxnSpPr/>
          <p:nvPr/>
        </p:nvCxnSpPr>
        <p:spPr>
          <a:xfrm>
            <a:off x="7874162" y="5595593"/>
            <a:ext cx="15766" cy="504497"/>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p:cNvCxnSpPr/>
          <p:nvPr/>
        </p:nvCxnSpPr>
        <p:spPr>
          <a:xfrm>
            <a:off x="5351805" y="5595594"/>
            <a:ext cx="15766" cy="504497"/>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45A33135-A808-0F48-B8D8-19630732D37E}"/>
              </a:ext>
            </a:extLst>
          </p:cNvPr>
          <p:cNvSpPr txBox="1"/>
          <p:nvPr/>
        </p:nvSpPr>
        <p:spPr>
          <a:xfrm>
            <a:off x="451625" y="1970790"/>
            <a:ext cx="4263115" cy="2308324"/>
          </a:xfrm>
          <a:prstGeom prst="rect">
            <a:avLst/>
          </a:prstGeom>
          <a:noFill/>
        </p:spPr>
        <p:txBody>
          <a:bodyPr wrap="square" rtlCol="0">
            <a:spAutoFit/>
          </a:bodyPr>
          <a:lstStyle/>
          <a:p>
            <a:r>
              <a:rPr lang="en-US" dirty="0"/>
              <a:t>The “offset” term typically includes a bias due to dark current, estimated from “closed shutter” data.</a:t>
            </a:r>
          </a:p>
          <a:p>
            <a:endParaRPr lang="en-US" dirty="0"/>
          </a:p>
          <a:p>
            <a:r>
              <a:rPr lang="en-US" dirty="0"/>
              <a:t>Other electronic effects (here, a “Pedestal shift”) can create systematic positives or negative biases.  Each has its own estimation method.  </a:t>
            </a:r>
          </a:p>
        </p:txBody>
      </p:sp>
    </p:spTree>
    <p:extLst>
      <p:ext uri="{BB962C8B-B14F-4D97-AF65-F5344CB8AC3E}">
        <p14:creationId xmlns:p14="http://schemas.microsoft.com/office/powerpoint/2010/main" val="3720265037"/>
      </p:ext>
    </p:extLst>
  </p:cSld>
  <p:clrMapOvr>
    <a:masterClrMapping/>
  </p:clrMapOvr>
</p:sld>
</file>

<file path=ppt/theme/theme1.xml><?xml version="1.0" encoding="utf-8"?>
<a:theme xmlns:a="http://schemas.openxmlformats.org/drawingml/2006/main" name="NASA-JPL White Templates">
  <a:themeElements>
    <a:clrScheme name="JPL Colors - Feb2015">
      <a:dk1>
        <a:srgbClr val="000000"/>
      </a:dk1>
      <a:lt1>
        <a:srgbClr val="FFFFFF"/>
      </a:lt1>
      <a:dk2>
        <a:srgbClr val="D0D3D4"/>
      </a:dk2>
      <a:lt2>
        <a:srgbClr val="75787B"/>
      </a:lt2>
      <a:accent1>
        <a:srgbClr val="32373B"/>
      </a:accent1>
      <a:accent2>
        <a:srgbClr val="EE2737"/>
      </a:accent2>
      <a:accent3>
        <a:srgbClr val="BA0C2F"/>
      </a:accent3>
      <a:accent4>
        <a:srgbClr val="410706"/>
      </a:accent4>
      <a:accent5>
        <a:srgbClr val="6083AA"/>
      </a:accent5>
      <a:accent6>
        <a:srgbClr val="FFFFFF"/>
      </a:accent6>
      <a:hlink>
        <a:srgbClr val="BA0C2F"/>
      </a:hlink>
      <a:folHlink>
        <a:srgbClr val="BA0C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NASA-JPL White Templates</Template>
  <TotalTime>1787</TotalTime>
  <Words>1343</Words>
  <Application>Microsoft Macintosh PowerPoint</Application>
  <PresentationFormat>On-screen Show (4:3)</PresentationFormat>
  <Paragraphs>197</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Helvetica</vt:lpstr>
      <vt:lpstr>NASA-JPL White Templates</vt:lpstr>
      <vt:lpstr>PowerPoint Presentation</vt:lpstr>
      <vt:lpstr>PowerPoint Presentation</vt:lpstr>
      <vt:lpstr>Reprise</vt:lpstr>
      <vt:lpstr>Conventions</vt:lpstr>
      <vt:lpstr>Calibration: basic steps</vt:lpstr>
      <vt:lpstr>Working backwards from the FPA</vt:lpstr>
      <vt:lpstr>Basic radiometric model</vt:lpstr>
      <vt:lpstr>Basic radiometric model</vt:lpstr>
      <vt:lpstr>Components of offset</vt:lpstr>
      <vt:lpstr>Components of gain</vt:lpstr>
      <vt:lpstr>Estimate RCCs using a NIST-calibrated source</vt:lpstr>
      <vt:lpstr>Estimate RCCs using a NIST-calibrated source</vt:lpstr>
      <vt:lpstr>Flat field calibration equipment</vt:lpstr>
      <vt:lpstr>Validation method</vt:lpstr>
      <vt:lpstr>Validation</vt:lpstr>
      <vt:lpstr>Other artifacts</vt:lpstr>
      <vt:lpstr>PowerPoint Presentation</vt:lpstr>
      <vt:lpstr>Exercise 7: Radiometric Calibration / Validation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R. Thompson</dc:creator>
  <cp:lastModifiedBy>David R. Thompson</cp:lastModifiedBy>
  <cp:revision>77</cp:revision>
  <cp:lastPrinted>2014-07-14T23:49:38Z</cp:lastPrinted>
  <dcterms:created xsi:type="dcterms:W3CDTF">2019-07-06T21:56:51Z</dcterms:created>
  <dcterms:modified xsi:type="dcterms:W3CDTF">2020-02-13T15:48:54Z</dcterms:modified>
</cp:coreProperties>
</file>